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8" r:id="rId3"/>
    <p:sldMasterId id="2147483676" r:id="rId4"/>
  </p:sldMasterIdLst>
  <p:notesMasterIdLst>
    <p:notesMasterId r:id="rId20"/>
  </p:notesMasterIdLst>
  <p:handoutMasterIdLst>
    <p:handoutMasterId r:id="rId21"/>
  </p:handoutMasterIdLst>
  <p:sldIdLst>
    <p:sldId id="710" r:id="rId5"/>
    <p:sldId id="805" r:id="rId6"/>
    <p:sldId id="796" r:id="rId7"/>
    <p:sldId id="797" r:id="rId8"/>
    <p:sldId id="540" r:id="rId9"/>
    <p:sldId id="809" r:id="rId10"/>
    <p:sldId id="811" r:id="rId11"/>
    <p:sldId id="807" r:id="rId12"/>
    <p:sldId id="812" r:id="rId13"/>
    <p:sldId id="808" r:id="rId14"/>
    <p:sldId id="542" r:id="rId15"/>
    <p:sldId id="810" r:id="rId16"/>
    <p:sldId id="799" r:id="rId17"/>
    <p:sldId id="806" r:id="rId18"/>
    <p:sldId id="264" r:id="rId19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9999"/>
    <a:srgbClr val="FFFFFF"/>
    <a:srgbClr val="A50021"/>
    <a:srgbClr val="FF3300"/>
    <a:srgbClr val="FF0000"/>
    <a:srgbClr val="CC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84426" autoAdjust="0"/>
  </p:normalViewPr>
  <p:slideViewPr>
    <p:cSldViewPr snapToGrid="0">
      <p:cViewPr varScale="1">
        <p:scale>
          <a:sx n="67" d="100"/>
          <a:sy n="67" d="100"/>
        </p:scale>
        <p:origin x="452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is\data\DepartmentShare\Finance%20and%20Resources\acfinance\Finplan\STEWARDSHIP\20.%20Jonathan\Jonathan\2018%20files\Generosity%20Webs%20-%20blan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Generosity Webs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079767974252406"/>
          <c:y val="0.13461887576003989"/>
          <c:w val="0.54021571412813951"/>
          <c:h val="0.82662327286477733"/>
        </c:manualLayout>
      </c:layout>
      <c:radarChart>
        <c:radarStyle val="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JF</c:v>
                </c:pt>
              </c:strCache>
            </c:strRef>
          </c:tx>
          <c:spPr>
            <a:ln w="5080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time</c:v>
                </c:pt>
                <c:pt idx="1">
                  <c:v>attention</c:v>
                </c:pt>
                <c:pt idx="2">
                  <c:v>wealth</c:v>
                </c:pt>
                <c:pt idx="3">
                  <c:v>talents</c:v>
                </c:pt>
                <c:pt idx="4">
                  <c:v>possessions</c:v>
                </c:pt>
                <c:pt idx="5">
                  <c:v>reputation</c:v>
                </c:pt>
                <c:pt idx="6">
                  <c:v>comfort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8</c:v>
                </c:pt>
                <c:pt idx="1">
                  <c:v>5</c:v>
                </c:pt>
                <c:pt idx="2">
                  <c:v>2</c:v>
                </c:pt>
                <c:pt idx="3">
                  <c:v>9</c:v>
                </c:pt>
                <c:pt idx="4">
                  <c:v>7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5-453D-BF83-73FE91CD4E29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TD</c:v>
                </c:pt>
              </c:strCache>
            </c:strRef>
          </c:tx>
          <c:spPr>
            <a:ln w="5080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time</c:v>
                </c:pt>
                <c:pt idx="1">
                  <c:v>attention</c:v>
                </c:pt>
                <c:pt idx="2">
                  <c:v>wealth</c:v>
                </c:pt>
                <c:pt idx="3">
                  <c:v>talents</c:v>
                </c:pt>
                <c:pt idx="4">
                  <c:v>possessions</c:v>
                </c:pt>
                <c:pt idx="5">
                  <c:v>reputation</c:v>
                </c:pt>
                <c:pt idx="6">
                  <c:v>comfort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8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D5-453D-BF83-73FE91CD4E29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J</c:v>
                </c:pt>
              </c:strCache>
            </c:strRef>
          </c:tx>
          <c:spPr>
            <a:ln w="5080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time</c:v>
                </c:pt>
                <c:pt idx="1">
                  <c:v>attention</c:v>
                </c:pt>
                <c:pt idx="2">
                  <c:v>wealth</c:v>
                </c:pt>
                <c:pt idx="3">
                  <c:v>talents</c:v>
                </c:pt>
                <c:pt idx="4">
                  <c:v>possessions</c:v>
                </c:pt>
                <c:pt idx="5">
                  <c:v>reputation</c:v>
                </c:pt>
                <c:pt idx="6">
                  <c:v>comfort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9</c:v>
                </c:pt>
                <c:pt idx="1">
                  <c:v>9</c:v>
                </c:pt>
                <c:pt idx="2">
                  <c:v>1</c:v>
                </c:pt>
                <c:pt idx="3">
                  <c:v>8</c:v>
                </c:pt>
                <c:pt idx="4">
                  <c:v>2</c:v>
                </c:pt>
                <c:pt idx="5">
                  <c:v>10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D5-453D-BF83-73FE91CD4E29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B</c:v>
                </c:pt>
              </c:strCache>
            </c:strRef>
          </c:tx>
          <c:spPr>
            <a:ln w="5080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time</c:v>
                </c:pt>
                <c:pt idx="1">
                  <c:v>attention</c:v>
                </c:pt>
                <c:pt idx="2">
                  <c:v>wealth</c:v>
                </c:pt>
                <c:pt idx="3">
                  <c:v>talents</c:v>
                </c:pt>
                <c:pt idx="4">
                  <c:v>possessions</c:v>
                </c:pt>
                <c:pt idx="5">
                  <c:v>reputation</c:v>
                </c:pt>
                <c:pt idx="6">
                  <c:v>comfort</c:v>
                </c:pt>
              </c:strCache>
            </c:strRef>
          </c:cat>
          <c:val>
            <c:numRef>
              <c:f>Sheet1!$E$3:$E$9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9</c:v>
                </c:pt>
                <c:pt idx="4">
                  <c:v>7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D5-453D-BF83-73FE91CD4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7949024"/>
        <c:axId val="487952632"/>
      </c:radarChart>
      <c:catAx>
        <c:axId val="4879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952632"/>
        <c:crosses val="autoZero"/>
        <c:auto val="1"/>
        <c:lblAlgn val="ctr"/>
        <c:lblOffset val="100"/>
        <c:noMultiLvlLbl val="0"/>
      </c:catAx>
      <c:valAx>
        <c:axId val="48795263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94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B53C25E-D5B9-444C-8300-F1B0E1C916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C8B3E40-C009-4911-90F9-B64F2BA6F73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60246DEC-D527-4111-94F4-0A7236477F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F7B01789-9D88-4F51-A661-7B985F8F640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EFACED-BD3C-4364-9012-D48EBD1E8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69E427B-B7EC-43D2-B8E4-2C52184BA2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77ADED7-F251-4A8D-95E2-75EEBB8DDA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05910CC-9A39-40C7-8083-C948BBB1F9B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A764E5B-CE54-4D87-86F1-6DE7DBDBCB5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F0A04F8-8AA5-4A30-B02A-5C8FE9B9E8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23D488B-EABF-464E-B11C-250D577EA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1DF1A4-5CA6-4DFB-9077-2387F1A33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A61553B5-C392-49D4-9E05-EFE18B400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460C3044-F58D-423A-841E-93FCAB673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30% of Anglicans never give at all!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CEF36-C94B-4AAF-B1B2-49BDC85B0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55859C-294F-4886-BA7F-0DDD0D9D3636}" type="slidenum">
              <a:rPr lang="en-US" alt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altLang="en-US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195C570-C4A4-4154-B188-0722EF1DFA3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1FC648A7-95AF-4135-A41A-E7169BFBFA04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1E9C8CC-DE9F-4BEE-8197-1BE6E53607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1B6AE51-ECE3-4796-B0D7-8112521C1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 eaLnBrk="1" hangingPunct="1"/>
            <a:r>
              <a:rPr lang="en-GB" altLang="en-US">
                <a:latin typeface="Arial" panose="020B0604020202020204" pitchFamily="34" charset="0"/>
              </a:rPr>
              <a:t>The Hsiehs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F1CB0AC7-5553-4C06-A2DA-D951729E61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1D0E2D10-318E-4899-A7CD-036C4ECCF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30% of Anglicans never give at all!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5FEB7-27EB-4B71-AEDA-94264D3F17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E5D0552-3F30-466D-BDBC-98D8C3015588}" type="slidenum">
              <a:rPr lang="en-US" alt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altLang="en-US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144B8809-9919-44EE-A104-A9765FA43A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6F021A74-B84F-4720-90A2-6E421EA26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30% of Anglicans never give at all!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D256D-4413-4170-A050-5587D8BBD8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9086B7E-DF23-423B-B022-BA145C8877C7}" type="slidenum">
              <a:rPr lang="en-US" alt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altLang="en-US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195C570-C4A4-4154-B188-0722EF1DFA3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1FC648A7-95AF-4135-A41A-E7169BFBFA04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1E9C8CC-DE9F-4BEE-8197-1BE6E53607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1B6AE51-ECE3-4796-B0D7-8112521C1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 eaLnBrk="1" hangingPunct="1"/>
            <a:r>
              <a:rPr lang="en-GB" altLang="en-US">
                <a:latin typeface="Arial" panose="020B0604020202020204" pitchFamily="34" charset="0"/>
              </a:rPr>
              <a:t>The Hsiehs</a:t>
            </a:r>
          </a:p>
        </p:txBody>
      </p:sp>
    </p:spTree>
    <p:extLst>
      <p:ext uri="{BB962C8B-B14F-4D97-AF65-F5344CB8AC3E}">
        <p14:creationId xmlns:p14="http://schemas.microsoft.com/office/powerpoint/2010/main" val="3273389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47963BF4-2907-4C70-B1B7-3871B4616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C591D8BC-3EA0-40DC-9613-8AD3DDD40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30% of Anglicans never give at all!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B48EF-D92E-4B0A-B14B-8A8DED068A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8C5AA45-C015-4F20-8060-7B8FFA1B30BE}" type="slidenum">
              <a:rPr lang="en-US" alt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altLang="en-US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011860A-E18F-4DA3-8B9B-7792E8EA777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95BD4A26-2AC6-4D03-9AA7-B036F601A922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45830B1-6051-4CAD-A21A-E5115EBD67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F77A61C-5910-4DFD-8FC0-8C4BAF881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F527CED7-AF96-4EBC-A73E-33EEB64D00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C07FA2E-ACB9-4961-BB5F-CAB30D02C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30% of Anglicans never give at all!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D6F9D-F9AB-4B04-9C10-D8FF041180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9BC3E44-2733-4B5B-AFB5-75F2559727C7}" type="slidenum">
              <a:rPr lang="en-US" alt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altLang="en-US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F21CD0-2C76-4567-AD13-73469B03C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A1ABC3-28BB-4A8E-8BE1-4AA825930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FAB886-A0D7-45FA-8EB7-028F00FEE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1C623-DF8F-4EE9-ACCD-9C6267067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51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B0C4C9-5EB8-4DD3-ACAB-FC3B28C3F4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6C85AB-7895-4743-97CB-FF12E0D67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125ADC-DD3F-4066-83DE-91350A988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4C52-EE82-412C-81C5-7A3B58BE6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82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D2471F-21F0-4355-9B9B-A5466B0E5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CE2374-FABC-4681-8693-A3B3CDFD24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402929-AF35-47B5-9C82-0282E04D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9584F-F0E4-40BB-AB3C-19F3A2246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6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659"/>
            <a:ext cx="9144000" cy="13421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270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1850" y="3632654"/>
            <a:ext cx="8344048" cy="39014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807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1"/>
            <a:ext cx="10515600" cy="973364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7"/>
            <a:ext cx="7985579" cy="227213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26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763282"/>
            <a:ext cx="7696200" cy="2202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14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996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6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68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90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228B2E-ECD8-4B1A-AFF3-0CC8E325B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4ECE4A-0EA8-4FB4-BD99-29D2D3FD19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D84346-5F9D-48B2-AD90-808D8F53E5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21B2C-68AC-49EC-BBA6-12ECE11C0C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512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39880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63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118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822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663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391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1257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053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682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657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599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320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5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66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07F136-3860-4C8D-9B96-30E3A7B342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85920F-C90A-463A-830E-9941DDE1EC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9A671E-E7D4-4B2B-80FB-2374ED045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2D59-DC2B-423F-AFD1-3B9228410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870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4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843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0873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29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125815-35B6-4BF2-8D02-A7145ACF2B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E2E644-3DD9-442D-B89D-D49E384E9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46FECB-3129-44C8-91F5-A8BE980B61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EB42-8F23-4F96-B2D3-F87DBC712C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39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F7C84F-7230-447D-A3F1-A58FFB420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918014-6182-4B01-BDA7-54B33B825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8ED668-A85E-4543-A701-016B62F7D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72AA4-A5DA-4473-8486-9F9DB2C90D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02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BF0BA3-9B27-4AA7-B0E3-B757008F7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D5AA99-A63D-4058-BACC-9C1E272177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948B47-525B-410F-A029-28B3FF393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190C1-A894-4074-8EBE-86A03E086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48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8E258A2-0909-4782-BBCC-6BD41B19B6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E231A1-D59A-48B6-9782-6DD4BE81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025F2D-F642-4228-BC07-A1FC5787E7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40125-39F5-400A-8D2D-F35F3900C0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24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4AC93E-69B2-4A22-89E2-C7628F3A2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81CAA0-101C-4123-98F8-D0A961FA95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B0941D-41AE-41EB-A4AF-213F8415E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B1D98-4AB2-4C2F-B993-DE9D77AA3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08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74EBCA-D836-49A6-84AF-0CA212D478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CF5AE6-68C9-42E7-9590-73496B2DB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654206-0BC6-4B7D-9944-B8DA491FB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D77F-FB17-44C9-9B04-989DA1C19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61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073F5D-549E-4F75-9844-A73A2260F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21B1B8-26B8-46FA-9AF5-5C630143F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53D093-4A29-46B3-BF6D-4EFFBFFFCC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06B306-FE1C-4271-88F3-C170D46BCF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8E2ECE-E16F-46CA-95C5-7AE83CCA4B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0774FF-6AFE-48B6-B87F-1A0D2AC7F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2">
            <a:extLst>
              <a:ext uri="{FF2B5EF4-FFF2-40B4-BE49-F238E27FC236}">
                <a16:creationId xmlns:a16="http://schemas.microsoft.com/office/drawing/2014/main" id="{B5051B10-4037-4815-A5D4-B5339CC8C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3671888"/>
            <a:ext cx="8883650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702191FB-E79A-4008-8464-93A356A6E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6575" y="371475"/>
            <a:ext cx="88836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  <a:endParaRPr lang="en-GB" alt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E2EFA6D-A5A0-4404-9A40-240AE70B3E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024563"/>
            <a:ext cx="190976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697" r:id="rId2"/>
    <p:sldLayoutId id="2147483698" r:id="rId3"/>
    <p:sldLayoutId id="2147483699" r:id="rId4"/>
    <p:sldLayoutId id="2147483700" r:id="rId5"/>
    <p:sldLayoutId id="2147483717" r:id="rId6"/>
    <p:sldLayoutId id="2147483701" r:id="rId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DIN Condensed" pitchFamily="2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DIN Condense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F5D2D2B2-8E43-4E85-827A-FA387B520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7147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  <a:endParaRPr lang="en-GB" altLang="en-US"/>
          </a:p>
        </p:txBody>
      </p:sp>
      <p:sp>
        <p:nvSpPr>
          <p:cNvPr id="3075" name="Text Placeholder 13">
            <a:extLst>
              <a:ext uri="{FF2B5EF4-FFF2-40B4-BE49-F238E27FC236}">
                <a16:creationId xmlns:a16="http://schemas.microsoft.com/office/drawing/2014/main" id="{DDDB4E06-86AD-4236-A0F9-28336C2BE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pic>
        <p:nvPicPr>
          <p:cNvPr id="3076" name="Picture 5">
            <a:extLst>
              <a:ext uri="{FF2B5EF4-FFF2-40B4-BE49-F238E27FC236}">
                <a16:creationId xmlns:a16="http://schemas.microsoft.com/office/drawing/2014/main" id="{B15ECB03-98D9-4417-9137-FBFA51E056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024563"/>
            <a:ext cx="190976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4">
            <a:extLst>
              <a:ext uri="{FF2B5EF4-FFF2-40B4-BE49-F238E27FC236}">
                <a16:creationId xmlns:a16="http://schemas.microsoft.com/office/drawing/2014/main" id="{F2F92755-D686-446A-B352-8BB0CAB05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813" y="5394325"/>
            <a:ext cx="281463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86BF58"/>
          </a:solidFill>
          <a:latin typeface="DIN Condensed" pitchFamily="2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86BF58"/>
          </a:solidFill>
          <a:latin typeface="DIN Condense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30354A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30354A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30354A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30354A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30354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0C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2">
            <a:extLst>
              <a:ext uri="{FF2B5EF4-FFF2-40B4-BE49-F238E27FC236}">
                <a16:creationId xmlns:a16="http://schemas.microsoft.com/office/drawing/2014/main" id="{213896D9-EA3A-48CA-AB91-6584EC953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5625"/>
            <a:ext cx="8883650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099" name="Title Placeholder 1">
            <a:extLst>
              <a:ext uri="{FF2B5EF4-FFF2-40B4-BE49-F238E27FC236}">
                <a16:creationId xmlns:a16="http://schemas.microsoft.com/office/drawing/2014/main" id="{71D1A262-1734-4B2A-9D29-E58AA562D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6575" y="371475"/>
            <a:ext cx="88836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  <a:endParaRPr lang="en-GB" altLang="en-US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5824036A-383B-4D55-AC33-BD326C68CE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024563"/>
            <a:ext cx="190976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>
            <a:extLst>
              <a:ext uri="{FF2B5EF4-FFF2-40B4-BE49-F238E27FC236}">
                <a16:creationId xmlns:a16="http://schemas.microsoft.com/office/drawing/2014/main" id="{6805EA73-86A2-4247-A1F7-27C62A6C3A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813" y="5394325"/>
            <a:ext cx="281463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355991"/>
          </a:solidFill>
          <a:latin typeface="DIN Condensed" pitchFamily="2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55991"/>
          </a:solidFill>
          <a:latin typeface="DIN Condense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imeo.com/69478758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urchofengland.org/resources/building-generous-church/webinars-and-training" TargetMode="External"/><Relationship Id="rId2" Type="http://schemas.openxmlformats.org/officeDocument/2006/relationships/hyperlink" Target="mailto:giving@churchofengland.org" TargetMode="Externa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urchofengland.org/generous-church" TargetMode="Externa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vimeo.com/138782046" TargetMode="External"/><Relationship Id="rId4" Type="http://schemas.openxmlformats.org/officeDocument/2006/relationships/hyperlink" Target="https://vimeo.com/manage/videos/694787657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imeo.com/6947873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31F20E1-F2C7-4189-AECF-AF61C1B6C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13" y="2305050"/>
            <a:ext cx="9628187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GB" altLang="en-US" sz="5000" b="1">
                <a:solidFill>
                  <a:srgbClr val="FFFFFF"/>
                </a:solidFill>
                <a:latin typeface="Gill Sans Nova" panose="020B0604020202020204" pitchFamily="34" charset="0"/>
              </a:rPr>
              <a:t>GENEROSITY FIKA</a:t>
            </a:r>
            <a:endParaRPr lang="en-GB" altLang="en-US" sz="1400" b="1">
              <a:solidFill>
                <a:srgbClr val="FFFFFF"/>
              </a:solidFill>
              <a:latin typeface="Gill Sans Nova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5A55F0-C907-4ABC-8E1F-1E34472C592C}"/>
              </a:ext>
            </a:extLst>
          </p:cNvPr>
          <p:cNvSpPr txBox="1"/>
          <p:nvPr/>
        </p:nvSpPr>
        <p:spPr>
          <a:xfrm>
            <a:off x="588963" y="4014788"/>
            <a:ext cx="10575925" cy="2230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sz="4000" b="1" dirty="0">
              <a:solidFill>
                <a:srgbClr val="FFFFFF"/>
              </a:solidFill>
              <a:latin typeface="Gill Sans Nova" panose="020B0602020104020203" pitchFamily="34" charset="0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50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GENEROSITY IN CRISIS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5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	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>
            <a:extLst>
              <a:ext uri="{FF2B5EF4-FFF2-40B4-BE49-F238E27FC236}">
                <a16:creationId xmlns:a16="http://schemas.microsoft.com/office/drawing/2014/main" id="{992293F3-93AE-4490-ACED-6CE284257EA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963" y="6950075"/>
            <a:ext cx="3398837" cy="4556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3" name="Rectangle 2">
            <a:extLst>
              <a:ext uri="{FF2B5EF4-FFF2-40B4-BE49-F238E27FC236}">
                <a16:creationId xmlns:a16="http://schemas.microsoft.com/office/drawing/2014/main" id="{AA98452D-35C4-4A38-9F51-8AEAB47C9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025" y="3013075"/>
            <a:ext cx="7937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dirty="0">
                <a:hlinkClick r:id="rId4"/>
              </a:rPr>
              <a:t>https://vimeo.com/694787583</a:t>
            </a:r>
            <a:r>
              <a:rPr lang="en-GB" altLang="en-US" dirty="0"/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FCE9C5-93BA-4A3C-8148-A0C0787D783F}"/>
              </a:ext>
            </a:extLst>
          </p:cNvPr>
          <p:cNvSpPr txBox="1"/>
          <p:nvPr/>
        </p:nvSpPr>
        <p:spPr>
          <a:xfrm>
            <a:off x="588963" y="4014788"/>
            <a:ext cx="10575925" cy="2230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sz="4000" b="1" dirty="0">
              <a:solidFill>
                <a:srgbClr val="FFFFFF"/>
              </a:solidFill>
              <a:latin typeface="Gill Sans Nova" panose="020B0602020104020203" pitchFamily="34" charset="0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50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GENEROSITY WEBS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5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	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4D8395-6F8B-4167-AC8A-2E1CF999AD92}"/>
              </a:ext>
            </a:extLst>
          </p:cNvPr>
          <p:cNvSpPr txBox="1"/>
          <p:nvPr/>
        </p:nvSpPr>
        <p:spPr>
          <a:xfrm>
            <a:off x="463550" y="250825"/>
            <a:ext cx="110156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dirty="0">
                <a:solidFill>
                  <a:srgbClr val="003366"/>
                </a:solidFill>
                <a:latin typeface="Trebuchet MS" panose="020B0603020202020204" pitchFamily="34" charset="0"/>
                <a:ea typeface="+mn-ea"/>
              </a:rPr>
              <a:t>GENEROSITY WEBS</a:t>
            </a:r>
            <a:endParaRPr lang="en-GB" sz="4000" dirty="0">
              <a:solidFill>
                <a:srgbClr val="003366"/>
              </a:solidFill>
              <a:latin typeface="Trebuchet MS" panose="020B0603020202020204" pitchFamily="34" charset="0"/>
              <a:ea typeface="+mn-ea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F16917-49DA-4B53-AF3F-EBA056C34D3C}"/>
              </a:ext>
            </a:extLst>
          </p:cNvPr>
          <p:cNvGraphicFramePr>
            <a:graphicFrameLocks noGrp="1"/>
          </p:cNvGraphicFramePr>
          <p:nvPr/>
        </p:nvGraphicFramePr>
        <p:xfrm>
          <a:off x="2101516" y="1450885"/>
          <a:ext cx="7316257" cy="47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153E180-C067-45E0-AE94-A71382C55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38475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Any questions?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sz="2700" dirty="0">
                <a:solidFill>
                  <a:schemeClr val="bg1"/>
                </a:solidFill>
                <a:hlinkClick r:id="rId2"/>
              </a:rPr>
              <a:t>giving@churchofengland.org</a:t>
            </a:r>
            <a:br>
              <a:rPr lang="en-GB" sz="4900" dirty="0">
                <a:solidFill>
                  <a:schemeClr val="bg1"/>
                </a:solidFill>
              </a:rPr>
            </a:br>
            <a:br>
              <a:rPr lang="en-GB" sz="4900" dirty="0">
                <a:solidFill>
                  <a:schemeClr val="bg1"/>
                </a:solidFill>
              </a:rPr>
            </a:br>
            <a:r>
              <a:rPr lang="en-GB" sz="4900" dirty="0">
                <a:solidFill>
                  <a:schemeClr val="bg1"/>
                </a:solidFill>
              </a:rPr>
              <a:t>Giving webinars</a:t>
            </a:r>
            <a:br>
              <a:rPr lang="en-GB" sz="4900" dirty="0">
                <a:solidFill>
                  <a:schemeClr val="bg1"/>
                </a:solidFill>
              </a:rPr>
            </a:br>
            <a:r>
              <a:rPr lang="en-GB" sz="3100" dirty="0">
                <a:solidFill>
                  <a:schemeClr val="bg1"/>
                </a:solidFill>
                <a:hlinkClick r:id="rId3"/>
              </a:rPr>
              <a:t>https://www.churchofengland.org/resources/building-generous-church/webinars-and-training</a:t>
            </a:r>
            <a:r>
              <a:rPr lang="en-GB" sz="3100" dirty="0">
                <a:solidFill>
                  <a:schemeClr val="bg1"/>
                </a:solidFill>
              </a:rPr>
              <a:t>  </a:t>
            </a:r>
            <a:br>
              <a:rPr lang="en-GB" dirty="0"/>
            </a:b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CA5437BE-6D44-485F-AB66-F62F3D9E28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14450" y="3730625"/>
            <a:ext cx="9144000" cy="1341438"/>
          </a:xfrm>
        </p:spPr>
        <p:txBody>
          <a:bodyPr/>
          <a:lstStyle/>
          <a:p>
            <a:r>
              <a:rPr lang="en-US" altLang="en-US">
                <a:latin typeface="DIN Condensed"/>
              </a:rPr>
              <a:t>Thank you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E3A5E13-5D86-46EE-8388-D4DD1C3F6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73263"/>
            <a:ext cx="10515600" cy="1227137"/>
          </a:xfrm>
        </p:spPr>
        <p:txBody>
          <a:bodyPr/>
          <a:lstStyle/>
          <a:p>
            <a:r>
              <a:rPr lang="en-US" altLang="en-US" b="1">
                <a:latin typeface="Gill Sans Nova Light" panose="020B0302020104020203" pitchFamily="34" charset="0"/>
              </a:rPr>
              <a:t>The National Giving Team</a:t>
            </a:r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FD381D72-1916-4F24-B08F-E69EF7F0B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206750"/>
            <a:ext cx="10515600" cy="1390650"/>
          </a:xfrm>
        </p:spPr>
        <p:txBody>
          <a:bodyPr/>
          <a:lstStyle/>
          <a:p>
            <a:r>
              <a:rPr lang="en-GB" altLang="en-US" sz="2800">
                <a:solidFill>
                  <a:srgbClr val="003366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equip dioceses and parishes with the tools and knowledge to create the best environment for giving and generosity in their churches. </a:t>
            </a:r>
          </a:p>
          <a:p>
            <a:r>
              <a:rPr lang="en-US" altLang="en-US" sz="2800">
                <a:solidFill>
                  <a:srgbClr val="003366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https://www.churchofengland.org/resources/building-generous-church</a:t>
            </a:r>
            <a:r>
              <a:rPr lang="en-GB" altLang="en-US" sz="2800">
                <a:solidFill>
                  <a:srgbClr val="003366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003366"/>
              </a:solidFill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497533-A1F2-469A-8253-C867A6F9F6DC}"/>
              </a:ext>
            </a:extLst>
          </p:cNvPr>
          <p:cNvSpPr txBox="1"/>
          <p:nvPr/>
        </p:nvSpPr>
        <p:spPr>
          <a:xfrm>
            <a:off x="444500" y="1914525"/>
            <a:ext cx="11015663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dirty="0">
                <a:solidFill>
                  <a:srgbClr val="003366"/>
                </a:solidFill>
                <a:latin typeface="Gill Sans Nova" panose="020B0602020104020203" pitchFamily="34" charset="0"/>
                <a:ea typeface="+mn-ea"/>
              </a:rPr>
              <a:t>What is your first experience of money?</a:t>
            </a:r>
            <a:endParaRPr lang="en-GB" sz="4000" dirty="0">
              <a:solidFill>
                <a:srgbClr val="003366"/>
              </a:solidFill>
              <a:latin typeface="Gill Sans Nova" panose="020B0602020104020203" pitchFamily="34" charset="0"/>
              <a:ea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669394-0148-4181-AEB6-9845E86FF2E3}"/>
              </a:ext>
            </a:extLst>
          </p:cNvPr>
          <p:cNvSpPr txBox="1"/>
          <p:nvPr/>
        </p:nvSpPr>
        <p:spPr>
          <a:xfrm>
            <a:off x="588963" y="4014788"/>
            <a:ext cx="10575925" cy="2230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sz="4000" b="1" dirty="0">
              <a:solidFill>
                <a:srgbClr val="FFFFFF"/>
              </a:solidFill>
              <a:latin typeface="Gill Sans Nova" panose="020B0602020104020203" pitchFamily="34" charset="0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50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GENEROSITY IN POVERTY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5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	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>
            <a:extLst>
              <a:ext uri="{FF2B5EF4-FFF2-40B4-BE49-F238E27FC236}">
                <a16:creationId xmlns:a16="http://schemas.microsoft.com/office/drawing/2014/main" id="{C72B63D1-B10C-4CD4-BC38-B2776C8704A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963" y="6950075"/>
            <a:ext cx="3398837" cy="4556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2">
            <a:extLst>
              <a:ext uri="{FF2B5EF4-FFF2-40B4-BE49-F238E27FC236}">
                <a16:creationId xmlns:a16="http://schemas.microsoft.com/office/drawing/2014/main" id="{D326E6ED-96E1-4EDD-8C68-CBA682C99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147" y="2841282"/>
            <a:ext cx="922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dirty="0">
                <a:hlinkClick r:id="rId4"/>
              </a:rPr>
              <a:t>https://vimeo.com/694787657</a:t>
            </a:r>
            <a:endParaRPr lang="en-GB" altLang="en-US" dirty="0">
              <a:hlinkClick r:id="rId5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4EE6C6-0201-49CD-BAD0-4F86ADA47A07}"/>
              </a:ext>
            </a:extLst>
          </p:cNvPr>
          <p:cNvSpPr txBox="1"/>
          <p:nvPr/>
        </p:nvSpPr>
        <p:spPr>
          <a:xfrm>
            <a:off x="588963" y="4014788"/>
            <a:ext cx="10575925" cy="216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sz="4000" b="1" dirty="0">
              <a:solidFill>
                <a:srgbClr val="FFFFFF"/>
              </a:solidFill>
              <a:latin typeface="Gill Sans Nova" panose="020B0602020104020203" pitchFamily="34" charset="0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50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BIBLICAL GENEROSITY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5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	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2A5783EF-393A-4AE5-8E84-5C27B444B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0000">
            <a:off x="2760663" y="4763"/>
            <a:ext cx="5794375" cy="6149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8D93E-F029-4D28-AFEA-D0FDBFDA0A6F}"/>
              </a:ext>
            </a:extLst>
          </p:cNvPr>
          <p:cNvSpPr txBox="1"/>
          <p:nvPr/>
        </p:nvSpPr>
        <p:spPr>
          <a:xfrm>
            <a:off x="588963" y="4014788"/>
            <a:ext cx="10575925" cy="216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sz="4000" b="1" dirty="0">
              <a:solidFill>
                <a:srgbClr val="FFFFFF"/>
              </a:solidFill>
              <a:latin typeface="Gill Sans Nova" panose="020B0602020104020203" pitchFamily="34" charset="0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50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SACRIFICIAL GENEROSITY 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500" b="1" dirty="0">
                <a:solidFill>
                  <a:srgbClr val="FFFFFF"/>
                </a:solidFill>
                <a:latin typeface="Gill Sans Nova" panose="020B0602020104020203" pitchFamily="34" charset="0"/>
                <a:ea typeface="+mn-ea"/>
              </a:rPr>
              <a:t>	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>
            <a:extLst>
              <a:ext uri="{FF2B5EF4-FFF2-40B4-BE49-F238E27FC236}">
                <a16:creationId xmlns:a16="http://schemas.microsoft.com/office/drawing/2014/main" id="{C72B63D1-B10C-4CD4-BC38-B2776C8704A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963" y="6950075"/>
            <a:ext cx="3398837" cy="4556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2">
            <a:extLst>
              <a:ext uri="{FF2B5EF4-FFF2-40B4-BE49-F238E27FC236}">
                <a16:creationId xmlns:a16="http://schemas.microsoft.com/office/drawing/2014/main" id="{D326E6ED-96E1-4EDD-8C68-CBA682C99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2828925"/>
            <a:ext cx="922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dirty="0">
                <a:hlinkClick r:id="rId4"/>
              </a:rPr>
              <a:t>https://vimeo.com/694787387</a:t>
            </a:r>
            <a:r>
              <a:rPr lang="en-GB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798355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eGenerosityWeek-Harvest-3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GenerosityWeek-Harvest-1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heGenerosityWeek-Harvest-2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177</Words>
  <Application>Microsoft Office PowerPoint</Application>
  <PresentationFormat>Widescreen</PresentationFormat>
  <Paragraphs>42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DIN Condensed</vt:lpstr>
      <vt:lpstr>Gill Sans Nova</vt:lpstr>
      <vt:lpstr>Gill Sans Nova Light</vt:lpstr>
      <vt:lpstr>Trebuchet MS</vt:lpstr>
      <vt:lpstr>Blank Presentation</vt:lpstr>
      <vt:lpstr>1_TheGenerosityWeek-Harvest-3</vt:lpstr>
      <vt:lpstr>TheGenerosityWeek-Harvest-1</vt:lpstr>
      <vt:lpstr>1_TheGenerosityWeek-Harvest-2</vt:lpstr>
      <vt:lpstr>PowerPoint Presentation</vt:lpstr>
      <vt:lpstr>The National Giving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giving@churchofengland.org  Giving webinars https://www.churchofengland.org/resources/building-generous-church/webinars-and-training   </vt:lpstr>
      <vt:lpstr>Thank you</vt:lpstr>
    </vt:vector>
  </TitlesOfParts>
  <Company>cdjshop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Stella</dc:creator>
  <cp:lastModifiedBy>Janet Edmond</cp:lastModifiedBy>
  <cp:revision>273</cp:revision>
  <cp:lastPrinted>2018-07-25T13:36:09Z</cp:lastPrinted>
  <dcterms:created xsi:type="dcterms:W3CDTF">2008-10-15T17:40:14Z</dcterms:created>
  <dcterms:modified xsi:type="dcterms:W3CDTF">2023-09-01T09:33:38Z</dcterms:modified>
</cp:coreProperties>
</file>