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71" r:id="rId3"/>
    <p:sldId id="278" r:id="rId4"/>
    <p:sldId id="276" r:id="rId5"/>
    <p:sldId id="277" r:id="rId6"/>
    <p:sldId id="280" r:id="rId7"/>
    <p:sldId id="279" r:id="rId8"/>
    <p:sldId id="258" r:id="rId9"/>
    <p:sldId id="265" r:id="rId10"/>
    <p:sldId id="281" r:id="rId11"/>
    <p:sldId id="282" r:id="rId12"/>
    <p:sldId id="263" r:id="rId13"/>
    <p:sldId id="270" r:id="rId14"/>
    <p:sldId id="268" r:id="rId15"/>
    <p:sldId id="266" r:id="rId16"/>
    <p:sldId id="259" r:id="rId17"/>
    <p:sldId id="261" r:id="rId18"/>
    <p:sldId id="260" r:id="rId19"/>
    <p:sldId id="267" r:id="rId20"/>
    <p:sldId id="262" r:id="rId21"/>
    <p:sldId id="269" r:id="rId22"/>
    <p:sldId id="272" r:id="rId23"/>
    <p:sldId id="273" r:id="rId24"/>
    <p:sldId id="274" r:id="rId25"/>
    <p:sldId id="283" r:id="rId26"/>
    <p:sldId id="264"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0" autoAdjust="0"/>
    <p:restoredTop sz="65901" autoAdjust="0"/>
  </p:normalViewPr>
  <p:slideViewPr>
    <p:cSldViewPr snapToGrid="0">
      <p:cViewPr varScale="1">
        <p:scale>
          <a:sx n="54" d="100"/>
          <a:sy n="54" d="100"/>
        </p:scale>
        <p:origin x="227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Cain" userId="dc331d9b221981d2" providerId="LiveId" clId="{E7313343-23C7-449E-BD57-40A185F7FFC6}"/>
    <pc:docChg chg="delSld">
      <pc:chgData name="Rebecca Cain" userId="dc331d9b221981d2" providerId="LiveId" clId="{E7313343-23C7-449E-BD57-40A185F7FFC6}" dt="2025-02-18T17:56:50.682" v="0" actId="47"/>
      <pc:docMkLst>
        <pc:docMk/>
      </pc:docMkLst>
      <pc:sldChg chg="del">
        <pc:chgData name="Rebecca Cain" userId="dc331d9b221981d2" providerId="LiveId" clId="{E7313343-23C7-449E-BD57-40A185F7FFC6}" dt="2025-02-18T17:56:50.682" v="0" actId="47"/>
        <pc:sldMkLst>
          <pc:docMk/>
          <pc:sldMk cId="812108313"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CD3E3-3CDA-41EE-883C-AFDB0720B12C}" type="datetimeFigureOut">
              <a:rPr lang="en-GB" smtClean="0"/>
              <a:t>18/02/2025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51D4D-C098-4A88-90E0-B9E10C901859}" type="slidenum">
              <a:rPr lang="en-GB" smtClean="0"/>
              <a:t>‹#›</a:t>
            </a:fld>
            <a:endParaRPr lang="en-GB"/>
          </a:p>
        </p:txBody>
      </p:sp>
    </p:spTree>
    <p:extLst>
      <p:ext uri="{BB962C8B-B14F-4D97-AF65-F5344CB8AC3E}">
        <p14:creationId xmlns:p14="http://schemas.microsoft.com/office/powerpoint/2010/main" val="367476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our talk on the Anglican Churches in Tanzania or ACT Mara – a North</a:t>
            </a:r>
            <a:r>
              <a:rPr lang="en-GB" baseline="0" dirty="0"/>
              <a:t> Western region of Tanzania.</a:t>
            </a:r>
          </a:p>
          <a:p>
            <a:endParaRPr lang="en-GB" baseline="0" dirty="0"/>
          </a:p>
          <a:p>
            <a:r>
              <a:rPr lang="en-GB" baseline="0" dirty="0"/>
              <a:t>We are here to tell you about Keeping Girls safe from FGM – or Female Genital Mutilation in this rural area of Northern Tanzania.</a:t>
            </a:r>
          </a:p>
          <a:p>
            <a:endParaRPr lang="en-GB" baseline="0" dirty="0"/>
          </a:p>
          <a:p>
            <a:r>
              <a:rPr lang="en-GB" baseline="0" dirty="0"/>
              <a:t>The practice of FGM is still carried out in parts of Tanzania, despite it being illegal since 2009. In a few tribal cultures, this act is seen as ‘purification’ before marriage, and may lead to a larger wedding dowry.</a:t>
            </a:r>
          </a:p>
          <a:p>
            <a:endParaRPr lang="en-GB" dirty="0"/>
          </a:p>
        </p:txBody>
      </p:sp>
      <p:sp>
        <p:nvSpPr>
          <p:cNvPr id="4" name="Slide Number Placeholder 3"/>
          <p:cNvSpPr>
            <a:spLocks noGrp="1"/>
          </p:cNvSpPr>
          <p:nvPr>
            <p:ph type="sldNum" sz="quarter" idx="10"/>
          </p:nvPr>
        </p:nvSpPr>
        <p:spPr/>
        <p:txBody>
          <a:bodyPr/>
          <a:lstStyle/>
          <a:p>
            <a:fld id="{3C951D4D-C098-4A88-90E0-B9E10C901859}" type="slidenum">
              <a:rPr lang="en-GB" smtClean="0"/>
              <a:t>1</a:t>
            </a:fld>
            <a:endParaRPr lang="en-GB"/>
          </a:p>
        </p:txBody>
      </p:sp>
    </p:spTree>
    <p:extLst>
      <p:ext uri="{BB962C8B-B14F-4D97-AF65-F5344CB8AC3E}">
        <p14:creationId xmlns:p14="http://schemas.microsoft.com/office/powerpoint/2010/main" val="428646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Government = practise is illegal</a:t>
            </a:r>
          </a:p>
        </p:txBody>
      </p:sp>
      <p:sp>
        <p:nvSpPr>
          <p:cNvPr id="4" name="Slide Number Placeholder 3"/>
          <p:cNvSpPr>
            <a:spLocks noGrp="1"/>
          </p:cNvSpPr>
          <p:nvPr>
            <p:ph type="sldNum" sz="quarter" idx="5"/>
          </p:nvPr>
        </p:nvSpPr>
        <p:spPr/>
        <p:txBody>
          <a:bodyPr/>
          <a:lstStyle/>
          <a:p>
            <a:fld id="{3C951D4D-C098-4A88-90E0-B9E10C901859}" type="slidenum">
              <a:rPr lang="en-GB" smtClean="0"/>
              <a:t>16</a:t>
            </a:fld>
            <a:endParaRPr lang="en-GB"/>
          </a:p>
        </p:txBody>
      </p:sp>
    </p:spTree>
    <p:extLst>
      <p:ext uri="{BB962C8B-B14F-4D97-AF65-F5344CB8AC3E}">
        <p14:creationId xmlns:p14="http://schemas.microsoft.com/office/powerpoint/2010/main" val="387834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Vocational Training –</a:t>
            </a:r>
            <a:r>
              <a:rPr lang="en-GB" baseline="0" dirty="0"/>
              <a:t> the Safe House undertakes vocational training with the girls – teaching them sewing and tailoring skills – so they can support themselves.</a:t>
            </a:r>
            <a:endParaRPr lang="en-GB" dirty="0"/>
          </a:p>
        </p:txBody>
      </p:sp>
      <p:sp>
        <p:nvSpPr>
          <p:cNvPr id="4" name="Slide Number Placeholder 3"/>
          <p:cNvSpPr>
            <a:spLocks noGrp="1"/>
          </p:cNvSpPr>
          <p:nvPr>
            <p:ph type="sldNum" sz="quarter" idx="5"/>
          </p:nvPr>
        </p:nvSpPr>
        <p:spPr/>
        <p:txBody>
          <a:bodyPr/>
          <a:lstStyle/>
          <a:p>
            <a:fld id="{3C951D4D-C098-4A88-90E0-B9E10C901859}" type="slidenum">
              <a:rPr lang="en-GB" smtClean="0"/>
              <a:t>17</a:t>
            </a:fld>
            <a:endParaRPr lang="en-GB"/>
          </a:p>
        </p:txBody>
      </p:sp>
    </p:spTree>
    <p:extLst>
      <p:ext uri="{BB962C8B-B14F-4D97-AF65-F5344CB8AC3E}">
        <p14:creationId xmlns:p14="http://schemas.microsoft.com/office/powerpoint/2010/main" val="154882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Transport needed to do teaching against FGM in the villages</a:t>
            </a:r>
          </a:p>
        </p:txBody>
      </p:sp>
      <p:sp>
        <p:nvSpPr>
          <p:cNvPr id="4" name="Slide Number Placeholder 3"/>
          <p:cNvSpPr>
            <a:spLocks noGrp="1"/>
          </p:cNvSpPr>
          <p:nvPr>
            <p:ph type="sldNum" sz="quarter" idx="5"/>
          </p:nvPr>
        </p:nvSpPr>
        <p:spPr/>
        <p:txBody>
          <a:bodyPr/>
          <a:lstStyle/>
          <a:p>
            <a:fld id="{3C951D4D-C098-4A88-90E0-B9E10C901859}" type="slidenum">
              <a:rPr lang="en-GB" smtClean="0"/>
              <a:t>18</a:t>
            </a:fld>
            <a:endParaRPr lang="en-GB"/>
          </a:p>
        </p:txBody>
      </p:sp>
    </p:spTree>
    <p:extLst>
      <p:ext uri="{BB962C8B-B14F-4D97-AF65-F5344CB8AC3E}">
        <p14:creationId xmlns:p14="http://schemas.microsoft.com/office/powerpoint/2010/main" val="3332807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Girls of school age are taken to local schools to continue their education.</a:t>
            </a:r>
          </a:p>
        </p:txBody>
      </p:sp>
      <p:sp>
        <p:nvSpPr>
          <p:cNvPr id="4" name="Slide Number Placeholder 3"/>
          <p:cNvSpPr>
            <a:spLocks noGrp="1"/>
          </p:cNvSpPr>
          <p:nvPr>
            <p:ph type="sldNum" sz="quarter" idx="5"/>
          </p:nvPr>
        </p:nvSpPr>
        <p:spPr/>
        <p:txBody>
          <a:bodyPr/>
          <a:lstStyle/>
          <a:p>
            <a:fld id="{3C951D4D-C098-4A88-90E0-B9E10C901859}" type="slidenum">
              <a:rPr lang="en-GB" smtClean="0"/>
              <a:t>19</a:t>
            </a:fld>
            <a:endParaRPr lang="en-GB"/>
          </a:p>
        </p:txBody>
      </p:sp>
    </p:spTree>
    <p:extLst>
      <p:ext uri="{BB962C8B-B14F-4D97-AF65-F5344CB8AC3E}">
        <p14:creationId xmlns:p14="http://schemas.microsoft.com/office/powerpoint/2010/main" val="1503447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Hall and kitchen with help of local Four Seasons Lodge – perhaps to be developed so</a:t>
            </a:r>
            <a:r>
              <a:rPr lang="en-GB" baseline="0" dirty="0"/>
              <a:t> that the Safe House can raise its own money</a:t>
            </a:r>
            <a:endParaRPr lang="en-GB" dirty="0"/>
          </a:p>
        </p:txBody>
      </p:sp>
      <p:sp>
        <p:nvSpPr>
          <p:cNvPr id="4" name="Slide Number Placeholder 3"/>
          <p:cNvSpPr>
            <a:spLocks noGrp="1"/>
          </p:cNvSpPr>
          <p:nvPr>
            <p:ph type="sldNum" sz="quarter" idx="5"/>
          </p:nvPr>
        </p:nvSpPr>
        <p:spPr/>
        <p:txBody>
          <a:bodyPr/>
          <a:lstStyle/>
          <a:p>
            <a:fld id="{3C951D4D-C098-4A88-90E0-B9E10C901859}" type="slidenum">
              <a:rPr lang="en-GB" smtClean="0"/>
              <a:t>20</a:t>
            </a:fld>
            <a:endParaRPr lang="en-GB"/>
          </a:p>
        </p:txBody>
      </p:sp>
    </p:spTree>
    <p:extLst>
      <p:ext uri="{BB962C8B-B14F-4D97-AF65-F5344CB8AC3E}">
        <p14:creationId xmlns:p14="http://schemas.microsoft.com/office/powerpoint/2010/main" val="1891294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Melina and some girls</a:t>
            </a:r>
          </a:p>
        </p:txBody>
      </p:sp>
      <p:sp>
        <p:nvSpPr>
          <p:cNvPr id="4" name="Slide Number Placeholder 3"/>
          <p:cNvSpPr>
            <a:spLocks noGrp="1"/>
          </p:cNvSpPr>
          <p:nvPr>
            <p:ph type="sldNum" sz="quarter" idx="5"/>
          </p:nvPr>
        </p:nvSpPr>
        <p:spPr/>
        <p:txBody>
          <a:bodyPr/>
          <a:lstStyle/>
          <a:p>
            <a:fld id="{3C951D4D-C098-4A88-90E0-B9E10C901859}" type="slidenum">
              <a:rPr lang="en-GB" smtClean="0"/>
              <a:t>21</a:t>
            </a:fld>
            <a:endParaRPr lang="en-GB"/>
          </a:p>
        </p:txBody>
      </p:sp>
    </p:spTree>
    <p:extLst>
      <p:ext uri="{BB962C8B-B14F-4D97-AF65-F5344CB8AC3E}">
        <p14:creationId xmlns:p14="http://schemas.microsoft.com/office/powerpoint/2010/main" val="3953583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951D4D-C098-4A88-90E0-B9E10C901859}" type="slidenum">
              <a:rPr lang="en-GB" smtClean="0"/>
              <a:t>26</a:t>
            </a:fld>
            <a:endParaRPr lang="en-GB"/>
          </a:p>
        </p:txBody>
      </p:sp>
    </p:spTree>
    <p:extLst>
      <p:ext uri="{BB962C8B-B14F-4D97-AF65-F5344CB8AC3E}">
        <p14:creationId xmlns:p14="http://schemas.microsoft.com/office/powerpoint/2010/main" val="3972162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map of Tanzania – Mara is the area</a:t>
            </a:r>
            <a:r>
              <a:rPr lang="en-GB" baseline="0" dirty="0"/>
              <a:t> at the top of Tanzania – bordering the South East coast of Lake Victoria.</a:t>
            </a:r>
          </a:p>
          <a:p>
            <a:endParaRPr lang="en-GB" dirty="0"/>
          </a:p>
        </p:txBody>
      </p:sp>
      <p:sp>
        <p:nvSpPr>
          <p:cNvPr id="4" name="Slide Number Placeholder 3"/>
          <p:cNvSpPr>
            <a:spLocks noGrp="1"/>
          </p:cNvSpPr>
          <p:nvPr>
            <p:ph type="sldNum" sz="quarter" idx="10"/>
          </p:nvPr>
        </p:nvSpPr>
        <p:spPr/>
        <p:txBody>
          <a:bodyPr/>
          <a:lstStyle/>
          <a:p>
            <a:fld id="{3C951D4D-C098-4A88-90E0-B9E10C901859}" type="slidenum">
              <a:rPr lang="en-GB" smtClean="0"/>
              <a:t>2</a:t>
            </a:fld>
            <a:endParaRPr lang="en-GB"/>
          </a:p>
        </p:txBody>
      </p:sp>
    </p:spTree>
    <p:extLst>
      <p:ext uri="{BB962C8B-B14F-4D97-AF65-F5344CB8AC3E}">
        <p14:creationId xmlns:p14="http://schemas.microsoft.com/office/powerpoint/2010/main" val="95385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951D4D-C098-4A88-90E0-B9E10C901859}" type="slidenum">
              <a:rPr lang="en-GB" smtClean="0"/>
              <a:t>3</a:t>
            </a:fld>
            <a:endParaRPr lang="en-GB"/>
          </a:p>
        </p:txBody>
      </p:sp>
    </p:spTree>
    <p:extLst>
      <p:ext uri="{BB962C8B-B14F-4D97-AF65-F5344CB8AC3E}">
        <p14:creationId xmlns:p14="http://schemas.microsoft.com/office/powerpoint/2010/main" val="246424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a:t>
            </a:r>
          </a:p>
          <a:p>
            <a:pPr marL="171450" indent="-171450">
              <a:buFont typeface="Arial" panose="020B0604020202020204" pitchFamily="34" charset="0"/>
              <a:buChar char="•"/>
            </a:pPr>
            <a:r>
              <a:rPr lang="en-GB" dirty="0"/>
              <a:t>In 2009 the Anglican Vicar of </a:t>
            </a:r>
            <a:r>
              <a:rPr lang="en-GB" dirty="0" err="1"/>
              <a:t>Mugumu</a:t>
            </a:r>
            <a:r>
              <a:rPr lang="en-GB" dirty="0"/>
              <a:t> took a young</a:t>
            </a:r>
            <a:r>
              <a:rPr lang="en-GB" baseline="0" dirty="0"/>
              <a:t> girl into his care in order to protect her from FGM.</a:t>
            </a:r>
          </a:p>
          <a:p>
            <a:pPr marL="171450" indent="-171450">
              <a:buFont typeface="Arial" panose="020B0604020202020204" pitchFamily="34" charset="0"/>
              <a:buChar char="•"/>
            </a:pPr>
            <a:r>
              <a:rPr lang="en-GB" baseline="0" dirty="0"/>
              <a:t>From this one act, the idea of a Safe House was born.</a:t>
            </a:r>
            <a:endParaRPr lang="en-GB" dirty="0"/>
          </a:p>
          <a:p>
            <a:pPr marL="171450" indent="-171450">
              <a:buFont typeface="Arial" panose="020B0604020202020204" pitchFamily="34" charset="0"/>
              <a:buChar char="•"/>
            </a:pPr>
            <a:r>
              <a:rPr lang="en-GB" dirty="0"/>
              <a:t>With funding from the Anglican Churches in Tanzania, and with the help of Tanzanian Development Trust,</a:t>
            </a:r>
            <a:r>
              <a:rPr lang="en-GB" baseline="0" dirty="0"/>
              <a:t> a building was constructed in 2014 which can house 80 girls.</a:t>
            </a:r>
          </a:p>
          <a:p>
            <a:pPr marL="171450" indent="-171450">
              <a:buFont typeface="Arial" panose="020B0604020202020204" pitchFamily="34" charset="0"/>
              <a:buChar char="•"/>
            </a:pPr>
            <a:r>
              <a:rPr lang="en-GB" baseline="0" dirty="0"/>
              <a:t>It often has more in the cutting season – which happens in Nov and Dec in alternate years.</a:t>
            </a:r>
            <a:endParaRPr lang="en-GB" dirty="0"/>
          </a:p>
        </p:txBody>
      </p:sp>
      <p:sp>
        <p:nvSpPr>
          <p:cNvPr id="4" name="Slide Number Placeholder 3"/>
          <p:cNvSpPr>
            <a:spLocks noGrp="1"/>
          </p:cNvSpPr>
          <p:nvPr>
            <p:ph type="sldNum" sz="quarter" idx="5"/>
          </p:nvPr>
        </p:nvSpPr>
        <p:spPr/>
        <p:txBody>
          <a:bodyPr/>
          <a:lstStyle/>
          <a:p>
            <a:fld id="{3C951D4D-C098-4A88-90E0-B9E10C901859}" type="slidenum">
              <a:rPr lang="en-GB" smtClean="0"/>
              <a:t>8</a:t>
            </a:fld>
            <a:endParaRPr lang="en-GB"/>
          </a:p>
        </p:txBody>
      </p:sp>
    </p:spTree>
    <p:extLst>
      <p:ext uri="{BB962C8B-B14F-4D97-AF65-F5344CB8AC3E}">
        <p14:creationId xmlns:p14="http://schemas.microsoft.com/office/powerpoint/2010/main" val="47196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Safe House provides</a:t>
            </a:r>
          </a:p>
          <a:p>
            <a:pPr marL="171450" indent="-171450">
              <a:buFont typeface="Arial" panose="020B0604020202020204" pitchFamily="34" charset="0"/>
              <a:buChar char="•"/>
            </a:pPr>
            <a:r>
              <a:rPr lang="en-GB" dirty="0"/>
              <a:t>Food,</a:t>
            </a:r>
            <a:r>
              <a:rPr lang="en-GB" baseline="0" dirty="0"/>
              <a:t> shelter and a home</a:t>
            </a:r>
          </a:p>
          <a:p>
            <a:pPr marL="171450" indent="-171450">
              <a:buFont typeface="Arial" panose="020B0604020202020204" pitchFamily="34" charset="0"/>
              <a:buChar char="•"/>
            </a:pPr>
            <a:r>
              <a:rPr lang="en-GB" baseline="0" dirty="0"/>
              <a:t>Access to education</a:t>
            </a:r>
          </a:p>
          <a:p>
            <a:pPr marL="171450" indent="-171450">
              <a:buFont typeface="Arial" panose="020B0604020202020204" pitchFamily="34" charset="0"/>
              <a:buChar char="•"/>
            </a:pPr>
            <a:r>
              <a:rPr lang="en-GB" baseline="0" dirty="0"/>
              <a:t>Family reconciliation</a:t>
            </a:r>
          </a:p>
          <a:p>
            <a:pPr marL="171450" indent="-171450">
              <a:buFont typeface="Arial" panose="020B0604020202020204" pitchFamily="34" charset="0"/>
              <a:buChar char="•"/>
            </a:pPr>
            <a:r>
              <a:rPr lang="en-GB" baseline="0" dirty="0"/>
              <a:t>Raised awareness of FGM</a:t>
            </a:r>
          </a:p>
          <a:p>
            <a:pPr marL="171450" indent="-171450">
              <a:buFont typeface="Arial" panose="020B0604020202020204" pitchFamily="34" charset="0"/>
              <a:buChar char="•"/>
            </a:pPr>
            <a:r>
              <a:rPr lang="en-GB" baseline="0" dirty="0"/>
              <a:t>Skills training – in order to train the girls for work for the future</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Currently all funding for the Safe House comes from the Anglican Church but there are plans for income generating projects, to make it more self-sufficient.</a:t>
            </a:r>
            <a:endParaRPr lang="en-GB" dirty="0"/>
          </a:p>
        </p:txBody>
      </p:sp>
      <p:sp>
        <p:nvSpPr>
          <p:cNvPr id="4" name="Slide Number Placeholder 3"/>
          <p:cNvSpPr>
            <a:spLocks noGrp="1"/>
          </p:cNvSpPr>
          <p:nvPr>
            <p:ph type="sldNum" sz="quarter" idx="10"/>
          </p:nvPr>
        </p:nvSpPr>
        <p:spPr/>
        <p:txBody>
          <a:bodyPr/>
          <a:lstStyle/>
          <a:p>
            <a:fld id="{3C951D4D-C098-4A88-90E0-B9E10C901859}" type="slidenum">
              <a:rPr lang="en-GB" smtClean="0"/>
              <a:t>9</a:t>
            </a:fld>
            <a:endParaRPr lang="en-GB"/>
          </a:p>
        </p:txBody>
      </p:sp>
    </p:spTree>
    <p:extLst>
      <p:ext uri="{BB962C8B-B14F-4D97-AF65-F5344CB8AC3E}">
        <p14:creationId xmlns:p14="http://schemas.microsoft.com/office/powerpoint/2010/main" val="67425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Pili</a:t>
            </a:r>
            <a:r>
              <a:rPr lang="en-GB" baseline="0" dirty="0"/>
              <a:t> was aged 13 when this was taken. She was pledged to be married to an older man who already had many wives. A family member rescued her and took her to the police station. They brought her to the safe house in April 2018. </a:t>
            </a:r>
          </a:p>
          <a:p>
            <a:r>
              <a:rPr lang="en-GB" baseline="0" dirty="0"/>
              <a:t>Update – Pili is now in standard two at a local primary school. She is 14 years old. Her father and mother visited her and her father was impressed to learn that Pili is now going to school. The liaison staff talked to him about sending Pili's younger sister to school – which he would like to do – he will struggle to afford the uniform though..</a:t>
            </a:r>
          </a:p>
          <a:p>
            <a:r>
              <a:rPr lang="en-GB" baseline="0" dirty="0"/>
              <a:t>The Safe House does reconciliation work too.</a:t>
            </a:r>
          </a:p>
          <a:p>
            <a:endParaRPr lang="en-GB" baseline="0" dirty="0"/>
          </a:p>
          <a:p>
            <a:endParaRPr lang="en-GB" baseline="0" dirty="0"/>
          </a:p>
          <a:p>
            <a:r>
              <a:rPr lang="en-GB" baseline="0" dirty="0" err="1"/>
              <a:t>Jackline</a:t>
            </a:r>
            <a:r>
              <a:rPr lang="en-GB" baseline="0" dirty="0"/>
              <a:t> has lived in the Safe House since the age of 13. When she was told she had to be cut before marriage, she asked women in her village what was involved, and learned of the many physical and emotional problems caused by FGM. She learned that some girls even died from the infections caused by the practice. At the Safe House she has been able to continue with her education and now hopes to help girls in a similar situation. </a:t>
            </a:r>
          </a:p>
          <a:p>
            <a:r>
              <a:rPr lang="en-GB" baseline="0" dirty="0"/>
              <a:t>Update – </a:t>
            </a:r>
            <a:r>
              <a:rPr lang="en-GB" baseline="0" dirty="0" err="1"/>
              <a:t>Jackline</a:t>
            </a:r>
            <a:r>
              <a:rPr lang="en-GB" baseline="0" dirty="0"/>
              <a:t> is now 19. She is continuing with her college studies and is taking a year course in Professional Tour Guiding at Serengeti Tourism College in </a:t>
            </a:r>
            <a:r>
              <a:rPr lang="en-GB" baseline="0" dirty="0" err="1"/>
              <a:t>Mugumu</a:t>
            </a:r>
            <a:r>
              <a:rPr lang="en-GB" baseline="0" dirty="0"/>
              <a:t>.</a:t>
            </a:r>
            <a:endParaRPr lang="en-GB" dirty="0"/>
          </a:p>
        </p:txBody>
      </p:sp>
      <p:sp>
        <p:nvSpPr>
          <p:cNvPr id="4" name="Slide Number Placeholder 3"/>
          <p:cNvSpPr>
            <a:spLocks noGrp="1"/>
          </p:cNvSpPr>
          <p:nvPr>
            <p:ph type="sldNum" sz="quarter" idx="5"/>
          </p:nvPr>
        </p:nvSpPr>
        <p:spPr/>
        <p:txBody>
          <a:bodyPr/>
          <a:lstStyle/>
          <a:p>
            <a:fld id="{3C951D4D-C098-4A88-90E0-B9E10C901859}" type="slidenum">
              <a:rPr lang="en-GB" smtClean="0"/>
              <a:t>12</a:t>
            </a:fld>
            <a:endParaRPr lang="en-GB"/>
          </a:p>
        </p:txBody>
      </p:sp>
    </p:spTree>
    <p:extLst>
      <p:ext uri="{BB962C8B-B14F-4D97-AF65-F5344CB8AC3E}">
        <p14:creationId xmlns:p14="http://schemas.microsoft.com/office/powerpoint/2010/main" val="2124903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are currently raising funds to build a fence around the Safe House – current cost estimate is £17,000.</a:t>
            </a:r>
          </a:p>
          <a:p>
            <a:r>
              <a:rPr lang="en-GB" baseline="0" dirty="0"/>
              <a:t>The fence is needed for protection purposes as the Safe house is exposed with no boundary.</a:t>
            </a:r>
          </a:p>
          <a:p>
            <a:endParaRPr lang="en-GB" baseline="0" dirty="0"/>
          </a:p>
          <a:p>
            <a:endParaRPr lang="en-GB" dirty="0"/>
          </a:p>
        </p:txBody>
      </p:sp>
      <p:sp>
        <p:nvSpPr>
          <p:cNvPr id="4" name="Slide Number Placeholder 3"/>
          <p:cNvSpPr>
            <a:spLocks noGrp="1"/>
          </p:cNvSpPr>
          <p:nvPr>
            <p:ph type="sldNum" sz="quarter" idx="5"/>
          </p:nvPr>
        </p:nvSpPr>
        <p:spPr/>
        <p:txBody>
          <a:bodyPr/>
          <a:lstStyle/>
          <a:p>
            <a:fld id="{3C951D4D-C098-4A88-90E0-B9E10C901859}" type="slidenum">
              <a:rPr lang="en-GB" smtClean="0"/>
              <a:t>13</a:t>
            </a:fld>
            <a:endParaRPr lang="en-GB"/>
          </a:p>
        </p:txBody>
      </p:sp>
    </p:spTree>
    <p:extLst>
      <p:ext uri="{BB962C8B-B14F-4D97-AF65-F5344CB8AC3E}">
        <p14:creationId xmlns:p14="http://schemas.microsoft.com/office/powerpoint/2010/main" val="3072574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Around the grounds – old kitchen still used and water tank recently installed</a:t>
            </a:r>
          </a:p>
        </p:txBody>
      </p:sp>
      <p:sp>
        <p:nvSpPr>
          <p:cNvPr id="4" name="Slide Number Placeholder 3"/>
          <p:cNvSpPr>
            <a:spLocks noGrp="1"/>
          </p:cNvSpPr>
          <p:nvPr>
            <p:ph type="sldNum" sz="quarter" idx="5"/>
          </p:nvPr>
        </p:nvSpPr>
        <p:spPr/>
        <p:txBody>
          <a:bodyPr/>
          <a:lstStyle/>
          <a:p>
            <a:fld id="{3C951D4D-C098-4A88-90E0-B9E10C901859}" type="slidenum">
              <a:rPr lang="en-GB" smtClean="0"/>
              <a:t>14</a:t>
            </a:fld>
            <a:endParaRPr lang="en-GB"/>
          </a:p>
        </p:txBody>
      </p:sp>
    </p:spTree>
    <p:extLst>
      <p:ext uri="{BB962C8B-B14F-4D97-AF65-F5344CB8AC3E}">
        <p14:creationId xmlns:p14="http://schemas.microsoft.com/office/powerpoint/2010/main" val="1265166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Live in rooms of 4 but during the cutting season they sometimes have to double up to make room for the girls fleeing their homes. And like all young girls they like their selfies with visitors!</a:t>
            </a:r>
          </a:p>
        </p:txBody>
      </p:sp>
      <p:sp>
        <p:nvSpPr>
          <p:cNvPr id="4" name="Slide Number Placeholder 3"/>
          <p:cNvSpPr>
            <a:spLocks noGrp="1"/>
          </p:cNvSpPr>
          <p:nvPr>
            <p:ph type="sldNum" sz="quarter" idx="5"/>
          </p:nvPr>
        </p:nvSpPr>
        <p:spPr/>
        <p:txBody>
          <a:bodyPr/>
          <a:lstStyle/>
          <a:p>
            <a:fld id="{3C951D4D-C098-4A88-90E0-B9E10C901859}" type="slidenum">
              <a:rPr lang="en-GB" smtClean="0"/>
              <a:t>15</a:t>
            </a:fld>
            <a:endParaRPr lang="en-GB"/>
          </a:p>
        </p:txBody>
      </p:sp>
    </p:spTree>
    <p:extLst>
      <p:ext uri="{BB962C8B-B14F-4D97-AF65-F5344CB8AC3E}">
        <p14:creationId xmlns:p14="http://schemas.microsoft.com/office/powerpoint/2010/main" val="391619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85FED7-76DF-4262-8D30-869AC585376F}"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932753-69F3-4C02-B501-796EF973462E}" type="slidenum">
              <a:rPr lang="en-GB" smtClean="0"/>
              <a:t>‹#›</a:t>
            </a:fld>
            <a:endParaRPr lang="en-GB"/>
          </a:p>
        </p:txBody>
      </p:sp>
    </p:spTree>
    <p:extLst>
      <p:ext uri="{BB962C8B-B14F-4D97-AF65-F5344CB8AC3E}">
        <p14:creationId xmlns:p14="http://schemas.microsoft.com/office/powerpoint/2010/main" val="1228703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5FED7-76DF-4262-8D30-869AC585376F}"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932753-69F3-4C02-B501-796EF973462E}" type="slidenum">
              <a:rPr lang="en-GB" smtClean="0"/>
              <a:t>‹#›</a:t>
            </a:fld>
            <a:endParaRPr lang="en-GB"/>
          </a:p>
        </p:txBody>
      </p:sp>
    </p:spTree>
    <p:extLst>
      <p:ext uri="{BB962C8B-B14F-4D97-AF65-F5344CB8AC3E}">
        <p14:creationId xmlns:p14="http://schemas.microsoft.com/office/powerpoint/2010/main" val="62119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5FED7-76DF-4262-8D30-869AC585376F}"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932753-69F3-4C02-B501-796EF973462E}" type="slidenum">
              <a:rPr lang="en-GB" smtClean="0"/>
              <a:t>‹#›</a:t>
            </a:fld>
            <a:endParaRPr lang="en-GB"/>
          </a:p>
        </p:txBody>
      </p:sp>
    </p:spTree>
    <p:extLst>
      <p:ext uri="{BB962C8B-B14F-4D97-AF65-F5344CB8AC3E}">
        <p14:creationId xmlns:p14="http://schemas.microsoft.com/office/powerpoint/2010/main" val="817151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5FED7-76DF-4262-8D30-869AC585376F}"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932753-69F3-4C02-B501-796EF973462E}" type="slidenum">
              <a:rPr lang="en-GB" smtClean="0"/>
              <a:t>‹#›</a:t>
            </a:fld>
            <a:endParaRPr lang="en-GB"/>
          </a:p>
        </p:txBody>
      </p:sp>
    </p:spTree>
    <p:extLst>
      <p:ext uri="{BB962C8B-B14F-4D97-AF65-F5344CB8AC3E}">
        <p14:creationId xmlns:p14="http://schemas.microsoft.com/office/powerpoint/2010/main" val="3005441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5FED7-76DF-4262-8D30-869AC585376F}"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932753-69F3-4C02-B501-796EF973462E}" type="slidenum">
              <a:rPr lang="en-GB" smtClean="0"/>
              <a:t>‹#›</a:t>
            </a:fld>
            <a:endParaRPr lang="en-GB"/>
          </a:p>
        </p:txBody>
      </p:sp>
    </p:spTree>
    <p:extLst>
      <p:ext uri="{BB962C8B-B14F-4D97-AF65-F5344CB8AC3E}">
        <p14:creationId xmlns:p14="http://schemas.microsoft.com/office/powerpoint/2010/main" val="239942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5FED7-76DF-4262-8D30-869AC585376F}"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932753-69F3-4C02-B501-796EF973462E}" type="slidenum">
              <a:rPr lang="en-GB" smtClean="0"/>
              <a:t>‹#›</a:t>
            </a:fld>
            <a:endParaRPr lang="en-GB"/>
          </a:p>
        </p:txBody>
      </p:sp>
    </p:spTree>
    <p:extLst>
      <p:ext uri="{BB962C8B-B14F-4D97-AF65-F5344CB8AC3E}">
        <p14:creationId xmlns:p14="http://schemas.microsoft.com/office/powerpoint/2010/main" val="149156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85FED7-76DF-4262-8D30-869AC585376F}" type="datetimeFigureOut">
              <a:rPr lang="en-GB" smtClean="0"/>
              <a:t>18/02/2025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932753-69F3-4C02-B501-796EF973462E}" type="slidenum">
              <a:rPr lang="en-GB" smtClean="0"/>
              <a:t>‹#›</a:t>
            </a:fld>
            <a:endParaRPr lang="en-GB"/>
          </a:p>
        </p:txBody>
      </p:sp>
    </p:spTree>
    <p:extLst>
      <p:ext uri="{BB962C8B-B14F-4D97-AF65-F5344CB8AC3E}">
        <p14:creationId xmlns:p14="http://schemas.microsoft.com/office/powerpoint/2010/main" val="2073040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85FED7-76DF-4262-8D30-869AC585376F}" type="datetimeFigureOut">
              <a:rPr lang="en-GB" smtClean="0"/>
              <a:t>18/02/2025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932753-69F3-4C02-B501-796EF973462E}" type="slidenum">
              <a:rPr lang="en-GB" smtClean="0"/>
              <a:t>‹#›</a:t>
            </a:fld>
            <a:endParaRPr lang="en-GB"/>
          </a:p>
        </p:txBody>
      </p:sp>
    </p:spTree>
    <p:extLst>
      <p:ext uri="{BB962C8B-B14F-4D97-AF65-F5344CB8AC3E}">
        <p14:creationId xmlns:p14="http://schemas.microsoft.com/office/powerpoint/2010/main" val="2877623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5FED7-76DF-4262-8D30-869AC585376F}" type="datetimeFigureOut">
              <a:rPr lang="en-GB" smtClean="0"/>
              <a:t>18/02/2025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932753-69F3-4C02-B501-796EF973462E}" type="slidenum">
              <a:rPr lang="en-GB" smtClean="0"/>
              <a:t>‹#›</a:t>
            </a:fld>
            <a:endParaRPr lang="en-GB"/>
          </a:p>
        </p:txBody>
      </p:sp>
    </p:spTree>
    <p:extLst>
      <p:ext uri="{BB962C8B-B14F-4D97-AF65-F5344CB8AC3E}">
        <p14:creationId xmlns:p14="http://schemas.microsoft.com/office/powerpoint/2010/main" val="270732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85FED7-76DF-4262-8D30-869AC585376F}"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932753-69F3-4C02-B501-796EF973462E}" type="slidenum">
              <a:rPr lang="en-GB" smtClean="0"/>
              <a:t>‹#›</a:t>
            </a:fld>
            <a:endParaRPr lang="en-GB"/>
          </a:p>
        </p:txBody>
      </p:sp>
    </p:spTree>
    <p:extLst>
      <p:ext uri="{BB962C8B-B14F-4D97-AF65-F5344CB8AC3E}">
        <p14:creationId xmlns:p14="http://schemas.microsoft.com/office/powerpoint/2010/main" val="2608217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85FED7-76DF-4262-8D30-869AC585376F}"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932753-69F3-4C02-B501-796EF973462E}" type="slidenum">
              <a:rPr lang="en-GB" smtClean="0"/>
              <a:t>‹#›</a:t>
            </a:fld>
            <a:endParaRPr lang="en-GB"/>
          </a:p>
        </p:txBody>
      </p:sp>
    </p:spTree>
    <p:extLst>
      <p:ext uri="{BB962C8B-B14F-4D97-AF65-F5344CB8AC3E}">
        <p14:creationId xmlns:p14="http://schemas.microsoft.com/office/powerpoint/2010/main" val="512972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5FED7-76DF-4262-8D30-869AC585376F}" type="datetimeFigureOut">
              <a:rPr lang="en-GB" smtClean="0"/>
              <a:t>18/02/2025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32753-69F3-4C02-B501-796EF973462E}" type="slidenum">
              <a:rPr lang="en-GB" smtClean="0"/>
              <a:t>‹#›</a:t>
            </a:fld>
            <a:endParaRPr lang="en-GB"/>
          </a:p>
        </p:txBody>
      </p:sp>
    </p:spTree>
    <p:extLst>
      <p:ext uri="{BB962C8B-B14F-4D97-AF65-F5344CB8AC3E}">
        <p14:creationId xmlns:p14="http://schemas.microsoft.com/office/powerpoint/2010/main" val="2961410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2EEC-F74F-45E0-83B7-F0CEDF92279E}"/>
              </a:ext>
            </a:extLst>
          </p:cNvPr>
          <p:cNvSpPr>
            <a:spLocks noGrp="1"/>
          </p:cNvSpPr>
          <p:nvPr>
            <p:ph type="ctrTitle"/>
          </p:nvPr>
        </p:nvSpPr>
        <p:spPr>
          <a:xfrm>
            <a:off x="685800" y="1122363"/>
            <a:ext cx="7772400" cy="2387600"/>
          </a:xfrm>
        </p:spPr>
        <p:txBody>
          <a:bodyPr/>
          <a:lstStyle/>
          <a:p>
            <a:endParaRPr lang="en-GB"/>
          </a:p>
        </p:txBody>
      </p:sp>
      <p:sp>
        <p:nvSpPr>
          <p:cNvPr id="3" name="Subtitle 2">
            <a:extLst>
              <a:ext uri="{FF2B5EF4-FFF2-40B4-BE49-F238E27FC236}">
                <a16:creationId xmlns:a16="http://schemas.microsoft.com/office/drawing/2014/main" id="{05D1DC9E-078D-45B2-B4B8-5F5773E6C5F8}"/>
              </a:ext>
            </a:extLst>
          </p:cNvPr>
          <p:cNvSpPr>
            <a:spLocks noGrp="1"/>
          </p:cNvSpPr>
          <p:nvPr>
            <p:ph type="subTitle" idx="1"/>
          </p:nvPr>
        </p:nvSpPr>
        <p:spPr>
          <a:xfrm>
            <a:off x="1143000" y="3602038"/>
            <a:ext cx="6858000" cy="1655762"/>
          </a:xfrm>
        </p:spPr>
        <p:txBody>
          <a:bodyPr/>
          <a:lstStyle/>
          <a:p>
            <a:endParaRPr lang="en-GB"/>
          </a:p>
        </p:txBody>
      </p:sp>
      <p:pic>
        <p:nvPicPr>
          <p:cNvPr id="5" name="Picture 4">
            <a:extLst>
              <a:ext uri="{FF2B5EF4-FFF2-40B4-BE49-F238E27FC236}">
                <a16:creationId xmlns:a16="http://schemas.microsoft.com/office/drawing/2014/main" id="{5AD32F2D-D236-4B40-8B91-29B2A304A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11" y="288758"/>
            <a:ext cx="8373978" cy="6280484"/>
          </a:xfrm>
          <a:prstGeom prst="rect">
            <a:avLst/>
          </a:prstGeom>
        </p:spPr>
      </p:pic>
    </p:spTree>
    <p:extLst>
      <p:ext uri="{BB962C8B-B14F-4D97-AF65-F5344CB8AC3E}">
        <p14:creationId xmlns:p14="http://schemas.microsoft.com/office/powerpoint/2010/main" val="2229217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48E8-6842-6A64-5871-25538B7E74D2}"/>
              </a:ext>
            </a:extLst>
          </p:cNvPr>
          <p:cNvSpPr>
            <a:spLocks noGrp="1"/>
          </p:cNvSpPr>
          <p:nvPr>
            <p:ph type="title"/>
          </p:nvPr>
        </p:nvSpPr>
        <p:spPr/>
        <p:txBody>
          <a:bodyPr/>
          <a:lstStyle/>
          <a:p>
            <a:r>
              <a:rPr lang="en-US" dirty="0">
                <a:solidFill>
                  <a:schemeClr val="bg1"/>
                </a:solidFill>
              </a:rPr>
              <a:t>FGM or Female Genital Mutilation</a:t>
            </a:r>
            <a:endParaRPr lang="en-GB" dirty="0">
              <a:solidFill>
                <a:schemeClr val="bg1"/>
              </a:solidFill>
            </a:endParaRPr>
          </a:p>
        </p:txBody>
      </p:sp>
      <p:sp>
        <p:nvSpPr>
          <p:cNvPr id="3" name="Content Placeholder 2">
            <a:extLst>
              <a:ext uri="{FF2B5EF4-FFF2-40B4-BE49-F238E27FC236}">
                <a16:creationId xmlns:a16="http://schemas.microsoft.com/office/drawing/2014/main" id="{2E36FD49-37C5-140F-BA7E-EA51BF87838B}"/>
              </a:ext>
            </a:extLst>
          </p:cNvPr>
          <p:cNvSpPr>
            <a:spLocks noGrp="1"/>
          </p:cNvSpPr>
          <p:nvPr>
            <p:ph idx="1"/>
          </p:nvPr>
        </p:nvSpPr>
        <p:spPr/>
        <p:txBody>
          <a:bodyPr>
            <a:normAutofit lnSpcReduction="10000"/>
          </a:bodyPr>
          <a:lstStyle/>
          <a:p>
            <a:r>
              <a:rPr lang="en-US" dirty="0">
                <a:solidFill>
                  <a:schemeClr val="bg1"/>
                </a:solidFill>
              </a:rPr>
              <a:t>Seen in many African countries, also Asia and the Middle East</a:t>
            </a:r>
          </a:p>
          <a:p>
            <a:r>
              <a:rPr lang="en-US" dirty="0">
                <a:solidFill>
                  <a:schemeClr val="bg1"/>
                </a:solidFill>
              </a:rPr>
              <a:t>Over 230 million girls worldwide have undergone FGM</a:t>
            </a:r>
          </a:p>
          <a:p>
            <a:r>
              <a:rPr lang="en-US" dirty="0">
                <a:solidFill>
                  <a:schemeClr val="bg1"/>
                </a:solidFill>
              </a:rPr>
              <a:t>Involves partial or total removal of external genitalia </a:t>
            </a:r>
          </a:p>
          <a:p>
            <a:r>
              <a:rPr lang="en-US" dirty="0">
                <a:solidFill>
                  <a:schemeClr val="bg1"/>
                </a:solidFill>
              </a:rPr>
              <a:t>In Tanzanian culture (certain tribes) practice FGM – the ‘cutting season’</a:t>
            </a:r>
          </a:p>
          <a:p>
            <a:r>
              <a:rPr lang="en-US" dirty="0">
                <a:solidFill>
                  <a:schemeClr val="bg1"/>
                </a:solidFill>
              </a:rPr>
              <a:t>A way of a family getting a bigger marriage dowry for their daughters</a:t>
            </a:r>
            <a:endParaRPr lang="en-GB" dirty="0">
              <a:solidFill>
                <a:schemeClr val="bg1"/>
              </a:solidFill>
            </a:endParaRPr>
          </a:p>
        </p:txBody>
      </p:sp>
    </p:spTree>
    <p:extLst>
      <p:ext uri="{BB962C8B-B14F-4D97-AF65-F5344CB8AC3E}">
        <p14:creationId xmlns:p14="http://schemas.microsoft.com/office/powerpoint/2010/main" val="438905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B02F0-1CEA-10D2-B568-F7A204A0508C}"/>
              </a:ext>
            </a:extLst>
          </p:cNvPr>
          <p:cNvSpPr>
            <a:spLocks noGrp="1"/>
          </p:cNvSpPr>
          <p:nvPr>
            <p:ph type="title"/>
          </p:nvPr>
        </p:nvSpPr>
        <p:spPr/>
        <p:txBody>
          <a:bodyPr/>
          <a:lstStyle/>
          <a:p>
            <a:r>
              <a:rPr lang="en-US" dirty="0">
                <a:solidFill>
                  <a:schemeClr val="bg1"/>
                </a:solidFill>
              </a:rPr>
              <a:t>FGM or Female Genital Mutilation</a:t>
            </a:r>
            <a:endParaRPr lang="en-GB" dirty="0">
              <a:solidFill>
                <a:schemeClr val="bg1"/>
              </a:solidFill>
            </a:endParaRPr>
          </a:p>
        </p:txBody>
      </p:sp>
      <p:sp>
        <p:nvSpPr>
          <p:cNvPr id="3" name="Content Placeholder 2">
            <a:extLst>
              <a:ext uri="{FF2B5EF4-FFF2-40B4-BE49-F238E27FC236}">
                <a16:creationId xmlns:a16="http://schemas.microsoft.com/office/drawing/2014/main" id="{1C485C77-0133-3F69-80B2-070FDB0F2D82}"/>
              </a:ext>
            </a:extLst>
          </p:cNvPr>
          <p:cNvSpPr>
            <a:spLocks noGrp="1"/>
          </p:cNvSpPr>
          <p:nvPr>
            <p:ph idx="1"/>
          </p:nvPr>
        </p:nvSpPr>
        <p:spPr/>
        <p:txBody>
          <a:bodyPr/>
          <a:lstStyle/>
          <a:p>
            <a:r>
              <a:rPr lang="en-US" dirty="0">
                <a:solidFill>
                  <a:schemeClr val="bg1"/>
                </a:solidFill>
              </a:rPr>
              <a:t>Impact of FGM – makes sex and childbirth at least painful and at worst life threatening</a:t>
            </a:r>
          </a:p>
          <a:p>
            <a:r>
              <a:rPr lang="en-US" dirty="0">
                <a:solidFill>
                  <a:schemeClr val="bg1"/>
                </a:solidFill>
              </a:rPr>
              <a:t>Illegal in Tanzania</a:t>
            </a:r>
          </a:p>
          <a:p>
            <a:r>
              <a:rPr lang="en-US" dirty="0">
                <a:solidFill>
                  <a:schemeClr val="bg1"/>
                </a:solidFill>
              </a:rPr>
              <a:t>Social pressure to ‘be cut’</a:t>
            </a:r>
          </a:p>
          <a:p>
            <a:r>
              <a:rPr lang="en-US" dirty="0">
                <a:solidFill>
                  <a:schemeClr val="bg1"/>
                </a:solidFill>
              </a:rPr>
              <a:t>It is about controlling girls/ women at its heart – and is often presented as a spiritual practice or a duty to the family</a:t>
            </a:r>
          </a:p>
          <a:p>
            <a:r>
              <a:rPr lang="en-US" dirty="0">
                <a:solidFill>
                  <a:schemeClr val="bg1"/>
                </a:solidFill>
              </a:rPr>
              <a:t>That’s why education is so important</a:t>
            </a:r>
          </a:p>
          <a:p>
            <a:endParaRPr lang="en-GB" dirty="0"/>
          </a:p>
        </p:txBody>
      </p:sp>
    </p:spTree>
    <p:extLst>
      <p:ext uri="{BB962C8B-B14F-4D97-AF65-F5344CB8AC3E}">
        <p14:creationId xmlns:p14="http://schemas.microsoft.com/office/powerpoint/2010/main" val="1151499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8E1A-1A26-40BA-80EB-243B218F2F46}"/>
              </a:ext>
            </a:extLst>
          </p:cNvPr>
          <p:cNvSpPr>
            <a:spLocks noGrp="1"/>
          </p:cNvSpPr>
          <p:nvPr>
            <p:ph type="title"/>
          </p:nvPr>
        </p:nvSpPr>
        <p:spPr>
          <a:xfrm>
            <a:off x="457200" y="4385066"/>
            <a:ext cx="8192729" cy="1317643"/>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Pili and Jackline</a:t>
            </a:r>
          </a:p>
        </p:txBody>
      </p:sp>
      <p:pic>
        <p:nvPicPr>
          <p:cNvPr id="7" name="Picture 6" descr="A picture containing person, indoor, table, sitting&#10;&#10;Description generated with very high confidence">
            <a:extLst>
              <a:ext uri="{FF2B5EF4-FFF2-40B4-BE49-F238E27FC236}">
                <a16:creationId xmlns:a16="http://schemas.microsoft.com/office/drawing/2014/main" id="{14348776-8FEF-47E4-A748-FB1CF1CC4E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30241"/>
          <a:stretch/>
        </p:blipFill>
        <p:spPr>
          <a:xfrm>
            <a:off x="20" y="10"/>
            <a:ext cx="4571975" cy="4252522"/>
          </a:xfrm>
          <a:prstGeom prst="rect">
            <a:avLst/>
          </a:prstGeom>
        </p:spPr>
      </p:pic>
      <p:pic>
        <p:nvPicPr>
          <p:cNvPr id="5" name="Content Placeholder 4" descr="A person looking at the camera&#10;&#10;Description generated with very high confidence">
            <a:extLst>
              <a:ext uri="{FF2B5EF4-FFF2-40B4-BE49-F238E27FC236}">
                <a16:creationId xmlns:a16="http://schemas.microsoft.com/office/drawing/2014/main" id="{ABBE73BD-E36B-457B-8331-7F4E471A1E82}"/>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3677" b="26552"/>
          <a:stretch/>
        </p:blipFill>
        <p:spPr>
          <a:xfrm>
            <a:off x="4571999" y="-681"/>
            <a:ext cx="4572001" cy="4253215"/>
          </a:xfrm>
          <a:prstGeom prst="rect">
            <a:avLst/>
          </a:prstGeom>
        </p:spPr>
      </p:pic>
      <p:cxnSp>
        <p:nvCxnSpPr>
          <p:cNvPr id="12" name="Straight Connector 1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825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le of dirt in front of a house&#10;&#10;Description automatically generated">
            <a:extLst>
              <a:ext uri="{FF2B5EF4-FFF2-40B4-BE49-F238E27FC236}">
                <a16:creationId xmlns:a16="http://schemas.microsoft.com/office/drawing/2014/main" id="{3A287B36-6C98-4A1E-9938-9CE0D1BFB10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32" b="-2"/>
          <a:stretch/>
        </p:blipFill>
        <p:spPr>
          <a:xfrm>
            <a:off x="20" y="10"/>
            <a:ext cx="9143980" cy="6857990"/>
          </a:xfrm>
          <a:prstGeom prst="rect">
            <a:avLst/>
          </a:prstGeom>
        </p:spPr>
      </p:pic>
    </p:spTree>
    <p:extLst>
      <p:ext uri="{BB962C8B-B14F-4D97-AF65-F5344CB8AC3E}">
        <p14:creationId xmlns:p14="http://schemas.microsoft.com/office/powerpoint/2010/main" val="3360428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B9536-1BCF-467B-A1DC-B31E6CC1477F}"/>
              </a:ext>
            </a:extLst>
          </p:cNvPr>
          <p:cNvSpPr>
            <a:spLocks noGrp="1"/>
          </p:cNvSpPr>
          <p:nvPr>
            <p:ph type="title"/>
          </p:nvPr>
        </p:nvSpPr>
        <p:spPr/>
        <p:txBody>
          <a:bodyPr/>
          <a:lstStyle/>
          <a:p>
            <a:r>
              <a:rPr lang="en-GB" dirty="0">
                <a:solidFill>
                  <a:schemeClr val="bg1"/>
                </a:solidFill>
              </a:rPr>
              <a:t>Life at the Safe House – </a:t>
            </a:r>
            <a:br>
              <a:rPr lang="en-GB" dirty="0">
                <a:solidFill>
                  <a:schemeClr val="bg1"/>
                </a:solidFill>
              </a:rPr>
            </a:br>
            <a:r>
              <a:rPr lang="en-GB" dirty="0">
                <a:solidFill>
                  <a:schemeClr val="bg1"/>
                </a:solidFill>
              </a:rPr>
              <a:t> In the grounds</a:t>
            </a:r>
          </a:p>
        </p:txBody>
      </p:sp>
      <p:pic>
        <p:nvPicPr>
          <p:cNvPr id="5" name="Content Placeholder 4" descr="A picture containing tree, outdoor&#10;&#10;Description automatically generated">
            <a:extLst>
              <a:ext uri="{FF2B5EF4-FFF2-40B4-BE49-F238E27FC236}">
                <a16:creationId xmlns:a16="http://schemas.microsoft.com/office/drawing/2014/main" id="{087C96EE-683F-44AF-82C1-DD522B20EED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409550" y="2693786"/>
            <a:ext cx="4352925" cy="2901950"/>
          </a:xfrm>
        </p:spPr>
      </p:pic>
      <p:pic>
        <p:nvPicPr>
          <p:cNvPr id="7" name="Picture 6" descr="A group of people sitting in front of a house&#10;&#10;Description automatically generated">
            <a:extLst>
              <a:ext uri="{FF2B5EF4-FFF2-40B4-BE49-F238E27FC236}">
                <a16:creationId xmlns:a16="http://schemas.microsoft.com/office/drawing/2014/main" id="{32263BF3-DABC-4994-BBD5-27026DE484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7888" y="2245908"/>
            <a:ext cx="5696564" cy="3797708"/>
          </a:xfrm>
          <a:prstGeom prst="rect">
            <a:avLst/>
          </a:prstGeom>
        </p:spPr>
      </p:pic>
    </p:spTree>
    <p:extLst>
      <p:ext uri="{BB962C8B-B14F-4D97-AF65-F5344CB8AC3E}">
        <p14:creationId xmlns:p14="http://schemas.microsoft.com/office/powerpoint/2010/main" val="3780828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06B1-E3D7-4BA4-9D63-778C8294CD83}"/>
              </a:ext>
            </a:extLst>
          </p:cNvPr>
          <p:cNvSpPr>
            <a:spLocks noGrp="1"/>
          </p:cNvSpPr>
          <p:nvPr>
            <p:ph type="title"/>
          </p:nvPr>
        </p:nvSpPr>
        <p:spPr/>
        <p:txBody>
          <a:bodyPr/>
          <a:lstStyle/>
          <a:p>
            <a:r>
              <a:rPr lang="en-GB" dirty="0">
                <a:solidFill>
                  <a:schemeClr val="bg1"/>
                </a:solidFill>
              </a:rPr>
              <a:t>The Dorms – girls will be girls!</a:t>
            </a:r>
          </a:p>
        </p:txBody>
      </p:sp>
      <p:pic>
        <p:nvPicPr>
          <p:cNvPr id="5" name="Content Placeholder 4" descr="A picture containing indoor, table, wall, sitting&#10;&#10;Description automatically generated">
            <a:extLst>
              <a:ext uri="{FF2B5EF4-FFF2-40B4-BE49-F238E27FC236}">
                <a16:creationId xmlns:a16="http://schemas.microsoft.com/office/drawing/2014/main" id="{B70E65E7-E573-441D-843E-12912AEE957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00365" y="2421723"/>
            <a:ext cx="4941656" cy="3706240"/>
          </a:xfrm>
        </p:spPr>
      </p:pic>
      <p:pic>
        <p:nvPicPr>
          <p:cNvPr id="7" name="Picture 6" descr="A picture containing indoor, wall, bed, floor&#10;&#10;Description automatically generated">
            <a:extLst>
              <a:ext uri="{FF2B5EF4-FFF2-40B4-BE49-F238E27FC236}">
                <a16:creationId xmlns:a16="http://schemas.microsoft.com/office/drawing/2014/main" id="{F6C064FA-94BC-4A1F-BD28-DC9350A084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47818" y="2414521"/>
            <a:ext cx="4884056" cy="3663042"/>
          </a:xfrm>
          <a:prstGeom prst="rect">
            <a:avLst/>
          </a:prstGeom>
        </p:spPr>
      </p:pic>
    </p:spTree>
    <p:extLst>
      <p:ext uri="{BB962C8B-B14F-4D97-AF65-F5344CB8AC3E}">
        <p14:creationId xmlns:p14="http://schemas.microsoft.com/office/powerpoint/2010/main" val="103155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FA39-D81B-448B-B9E1-20A4DE464BDF}"/>
              </a:ext>
            </a:extLst>
          </p:cNvPr>
          <p:cNvSpPr>
            <a:spLocks noGrp="1"/>
          </p:cNvSpPr>
          <p:nvPr>
            <p:ph type="title"/>
          </p:nvPr>
        </p:nvSpPr>
        <p:spPr/>
        <p:txBody>
          <a:bodyPr/>
          <a:lstStyle/>
          <a:p>
            <a:r>
              <a:rPr lang="en-GB" dirty="0">
                <a:solidFill>
                  <a:schemeClr val="bg1"/>
                </a:solidFill>
              </a:rPr>
              <a:t>Signs in the villages – No to FGM</a:t>
            </a:r>
          </a:p>
        </p:txBody>
      </p:sp>
      <p:pic>
        <p:nvPicPr>
          <p:cNvPr id="5" name="Content Placeholder 4" descr="A sign on the side of the road&#10;&#10;Description generated with very high confidence">
            <a:extLst>
              <a:ext uri="{FF2B5EF4-FFF2-40B4-BE49-F238E27FC236}">
                <a16:creationId xmlns:a16="http://schemas.microsoft.com/office/drawing/2014/main" id="{F3A8439D-6113-4C07-9909-39F183A4AC5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1635" y="1819346"/>
            <a:ext cx="7474226" cy="4982816"/>
          </a:xfrm>
        </p:spPr>
      </p:pic>
    </p:spTree>
    <p:extLst>
      <p:ext uri="{BB962C8B-B14F-4D97-AF65-F5344CB8AC3E}">
        <p14:creationId xmlns:p14="http://schemas.microsoft.com/office/powerpoint/2010/main" val="1174949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E4C7-229E-4B44-BFC3-134FC739C23C}"/>
              </a:ext>
            </a:extLst>
          </p:cNvPr>
          <p:cNvSpPr>
            <a:spLocks noGrp="1"/>
          </p:cNvSpPr>
          <p:nvPr>
            <p:ph type="title"/>
          </p:nvPr>
        </p:nvSpPr>
        <p:spPr/>
        <p:txBody>
          <a:bodyPr/>
          <a:lstStyle/>
          <a:p>
            <a:r>
              <a:rPr lang="en-GB" dirty="0">
                <a:solidFill>
                  <a:schemeClr val="bg1"/>
                </a:solidFill>
              </a:rPr>
              <a:t>Funding is needed for vocational teaching…</a:t>
            </a:r>
          </a:p>
        </p:txBody>
      </p:sp>
      <p:pic>
        <p:nvPicPr>
          <p:cNvPr id="5" name="Content Placeholder 4" descr="A picture containing indoor, table, wall, person&#10;&#10;Description generated with high confidence">
            <a:extLst>
              <a:ext uri="{FF2B5EF4-FFF2-40B4-BE49-F238E27FC236}">
                <a16:creationId xmlns:a16="http://schemas.microsoft.com/office/drawing/2014/main" id="{516A0C1F-14C5-4799-8DFC-58490A034A0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392047" y="2578642"/>
            <a:ext cx="5135230" cy="3423486"/>
          </a:xfrm>
        </p:spPr>
      </p:pic>
      <p:pic>
        <p:nvPicPr>
          <p:cNvPr id="7" name="Picture 6" descr="A person sitting at a table using a computer&#10;&#10;Description generated with very high confidence">
            <a:extLst>
              <a:ext uri="{FF2B5EF4-FFF2-40B4-BE49-F238E27FC236}">
                <a16:creationId xmlns:a16="http://schemas.microsoft.com/office/drawing/2014/main" id="{981FB79B-CFA3-430B-828D-4BC863C97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258970"/>
            <a:ext cx="4240372" cy="2826916"/>
          </a:xfrm>
          <a:prstGeom prst="rect">
            <a:avLst/>
          </a:prstGeom>
        </p:spPr>
      </p:pic>
    </p:spTree>
    <p:extLst>
      <p:ext uri="{BB962C8B-B14F-4D97-AF65-F5344CB8AC3E}">
        <p14:creationId xmlns:p14="http://schemas.microsoft.com/office/powerpoint/2010/main" val="2067937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E642B-AD14-41BB-B6C3-44BA442867F8}"/>
              </a:ext>
            </a:extLst>
          </p:cNvPr>
          <p:cNvSpPr>
            <a:spLocks noGrp="1"/>
          </p:cNvSpPr>
          <p:nvPr>
            <p:ph type="title"/>
          </p:nvPr>
        </p:nvSpPr>
        <p:spPr/>
        <p:txBody>
          <a:bodyPr>
            <a:normAutofit fontScale="90000"/>
          </a:bodyPr>
          <a:lstStyle/>
          <a:p>
            <a:r>
              <a:rPr lang="en-GB" dirty="0">
                <a:solidFill>
                  <a:schemeClr val="bg1"/>
                </a:solidFill>
              </a:rPr>
              <a:t>And transport – to go to the villages to teach against FGM practices</a:t>
            </a:r>
          </a:p>
        </p:txBody>
      </p:sp>
      <p:pic>
        <p:nvPicPr>
          <p:cNvPr id="5" name="Content Placeholder 4" descr="A group of people in a park&#10;&#10;Description generated with very high confidence">
            <a:extLst>
              <a:ext uri="{FF2B5EF4-FFF2-40B4-BE49-F238E27FC236}">
                <a16:creationId xmlns:a16="http://schemas.microsoft.com/office/drawing/2014/main" id="{03F0D69E-C2D8-48DF-9B35-900F21FB23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8957" y="1737753"/>
            <a:ext cx="6639340" cy="4954916"/>
          </a:xfrm>
        </p:spPr>
      </p:pic>
    </p:spTree>
    <p:extLst>
      <p:ext uri="{BB962C8B-B14F-4D97-AF65-F5344CB8AC3E}">
        <p14:creationId xmlns:p14="http://schemas.microsoft.com/office/powerpoint/2010/main" val="1145053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4FF8-9E7C-4E5F-97AA-EA0D2C7BF5A7}"/>
              </a:ext>
            </a:extLst>
          </p:cNvPr>
          <p:cNvSpPr>
            <a:spLocks noGrp="1"/>
          </p:cNvSpPr>
          <p:nvPr>
            <p:ph type="title"/>
          </p:nvPr>
        </p:nvSpPr>
        <p:spPr/>
        <p:txBody>
          <a:bodyPr>
            <a:normAutofit/>
          </a:bodyPr>
          <a:lstStyle/>
          <a:p>
            <a:r>
              <a:rPr lang="en-GB" sz="3600" dirty="0">
                <a:solidFill>
                  <a:schemeClr val="bg1"/>
                </a:solidFill>
              </a:rPr>
              <a:t>And school transport – funds are needed for fuel and upkeep and the drivers</a:t>
            </a:r>
          </a:p>
        </p:txBody>
      </p:sp>
      <p:pic>
        <p:nvPicPr>
          <p:cNvPr id="5" name="Content Placeholder 4" descr="A blue and white bus parked in front of a car&#10;&#10;Description automatically generated">
            <a:extLst>
              <a:ext uri="{FF2B5EF4-FFF2-40B4-BE49-F238E27FC236}">
                <a16:creationId xmlns:a16="http://schemas.microsoft.com/office/drawing/2014/main" id="{B3093C0A-1601-4222-9988-E1B7B06CB0F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39687" y="1868557"/>
            <a:ext cx="7278990" cy="4436448"/>
          </a:xfrm>
        </p:spPr>
      </p:pic>
    </p:spTree>
    <p:extLst>
      <p:ext uri="{BB962C8B-B14F-4D97-AF65-F5344CB8AC3E}">
        <p14:creationId xmlns:p14="http://schemas.microsoft.com/office/powerpoint/2010/main" val="241117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MARA REGION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57350" y="1438254"/>
            <a:ext cx="5200650" cy="5200650"/>
          </a:xfrm>
        </p:spPr>
      </p:pic>
    </p:spTree>
    <p:extLst>
      <p:ext uri="{BB962C8B-B14F-4D97-AF65-F5344CB8AC3E}">
        <p14:creationId xmlns:p14="http://schemas.microsoft.com/office/powerpoint/2010/main" val="2469436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E395-A1C6-49C8-87C0-150B92FA1872}"/>
              </a:ext>
            </a:extLst>
          </p:cNvPr>
          <p:cNvSpPr>
            <a:spLocks noGrp="1"/>
          </p:cNvSpPr>
          <p:nvPr>
            <p:ph type="title"/>
          </p:nvPr>
        </p:nvSpPr>
        <p:spPr/>
        <p:txBody>
          <a:bodyPr/>
          <a:lstStyle/>
          <a:p>
            <a:r>
              <a:rPr lang="en-GB" dirty="0">
                <a:solidFill>
                  <a:schemeClr val="bg1"/>
                </a:solidFill>
              </a:rPr>
              <a:t>And to get the hall and kitchen fully operational </a:t>
            </a:r>
          </a:p>
        </p:txBody>
      </p:sp>
      <p:pic>
        <p:nvPicPr>
          <p:cNvPr id="7" name="Picture 6" descr="A large building&#10;&#10;Description generated with high confidence">
            <a:extLst>
              <a:ext uri="{FF2B5EF4-FFF2-40B4-BE49-F238E27FC236}">
                <a16:creationId xmlns:a16="http://schemas.microsoft.com/office/drawing/2014/main" id="{7B532827-366F-4369-BDF3-B74AEE4F38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0969" y="2441240"/>
            <a:ext cx="6077452" cy="4051634"/>
          </a:xfrm>
          <a:prstGeom prst="rect">
            <a:avLst/>
          </a:prstGeom>
        </p:spPr>
      </p:pic>
      <p:pic>
        <p:nvPicPr>
          <p:cNvPr id="9" name="Content Placeholder 4" descr="A picture containing indoor, wall, floor, room&#10;&#10;Description generated with very high confidence">
            <a:extLst>
              <a:ext uri="{FF2B5EF4-FFF2-40B4-BE49-F238E27FC236}">
                <a16:creationId xmlns:a16="http://schemas.microsoft.com/office/drawing/2014/main" id="{1435FDA8-1885-4BE5-8051-EE8DA79AC0D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1840" y="2063644"/>
            <a:ext cx="4588316" cy="3060114"/>
          </a:xfrm>
        </p:spPr>
      </p:pic>
    </p:spTree>
    <p:extLst>
      <p:ext uri="{BB962C8B-B14F-4D97-AF65-F5344CB8AC3E}">
        <p14:creationId xmlns:p14="http://schemas.microsoft.com/office/powerpoint/2010/main" val="1301321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13AD-E33D-48E9-84EF-5581759E9F50}"/>
              </a:ext>
            </a:extLst>
          </p:cNvPr>
          <p:cNvSpPr>
            <a:spLocks noGrp="1"/>
          </p:cNvSpPr>
          <p:nvPr>
            <p:ph type="title"/>
          </p:nvPr>
        </p:nvSpPr>
        <p:spPr/>
        <p:txBody>
          <a:bodyPr/>
          <a:lstStyle/>
          <a:p>
            <a:endParaRPr lang="en-GB"/>
          </a:p>
        </p:txBody>
      </p:sp>
      <p:pic>
        <p:nvPicPr>
          <p:cNvPr id="5" name="Content Placeholder 4" descr="A group of people standing in front of a building&#10;&#10;Description automatically generated">
            <a:extLst>
              <a:ext uri="{FF2B5EF4-FFF2-40B4-BE49-F238E27FC236}">
                <a16:creationId xmlns:a16="http://schemas.microsoft.com/office/drawing/2014/main" id="{D2136C1F-EF51-4359-B2D4-1B4546587A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5322"/>
            <a:ext cx="9142980" cy="5147356"/>
          </a:xfrm>
        </p:spPr>
      </p:pic>
    </p:spTree>
    <p:extLst>
      <p:ext uri="{BB962C8B-B14F-4D97-AF65-F5344CB8AC3E}">
        <p14:creationId xmlns:p14="http://schemas.microsoft.com/office/powerpoint/2010/main" val="1318015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B29C9-7344-8B5B-2699-49904F672007}"/>
              </a:ext>
            </a:extLst>
          </p:cNvPr>
          <p:cNvSpPr>
            <a:spLocks noGrp="1"/>
          </p:cNvSpPr>
          <p:nvPr>
            <p:ph type="title"/>
          </p:nvPr>
        </p:nvSpPr>
        <p:spPr/>
        <p:txBody>
          <a:bodyPr/>
          <a:lstStyle/>
          <a:p>
            <a:pPr algn="ctr"/>
            <a:r>
              <a:rPr lang="en-US" dirty="0"/>
              <a:t>Safe House Stories </a:t>
            </a:r>
            <a:br>
              <a:rPr lang="en-US" dirty="0"/>
            </a:br>
            <a:r>
              <a:rPr lang="en-US" dirty="0"/>
              <a:t>Mung ‘Osi’s Story</a:t>
            </a:r>
            <a:endParaRPr lang="en-GB" dirty="0"/>
          </a:p>
        </p:txBody>
      </p:sp>
      <p:pic>
        <p:nvPicPr>
          <p:cNvPr id="4" name="Content Placeholder 3">
            <a:extLst>
              <a:ext uri="{FF2B5EF4-FFF2-40B4-BE49-F238E27FC236}">
                <a16:creationId xmlns:a16="http://schemas.microsoft.com/office/drawing/2014/main" id="{66A40BA7-2AD3-2976-C62B-8EB772D86474}"/>
              </a:ext>
            </a:extLst>
          </p:cNvPr>
          <p:cNvPicPr>
            <a:picLocks noGrp="1"/>
          </p:cNvPicPr>
          <p:nvPr>
            <p:ph idx="1"/>
          </p:nvPr>
        </p:nvPicPr>
        <p:blipFill>
          <a:blip r:embed="rId2" cstate="print"/>
          <a:srcRect/>
          <a:stretch/>
        </p:blipFill>
        <p:spPr>
          <a:xfrm>
            <a:off x="2793207" y="1890714"/>
            <a:ext cx="3557586" cy="4452936"/>
          </a:xfrm>
          <a:prstGeom prst="rect">
            <a:avLst/>
          </a:prstGeom>
          <a:ln>
            <a:noFill/>
          </a:ln>
        </p:spPr>
      </p:pic>
    </p:spTree>
    <p:extLst>
      <p:ext uri="{BB962C8B-B14F-4D97-AF65-F5344CB8AC3E}">
        <p14:creationId xmlns:p14="http://schemas.microsoft.com/office/powerpoint/2010/main" val="11266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8A0892-3E24-5A49-30A2-81D8B9B55704}"/>
              </a:ext>
            </a:extLst>
          </p:cNvPr>
          <p:cNvSpPr>
            <a:spLocks noGrp="1"/>
          </p:cNvSpPr>
          <p:nvPr>
            <p:ph type="title"/>
          </p:nvPr>
        </p:nvSpPr>
        <p:spPr>
          <a:xfrm>
            <a:off x="480060" y="4419600"/>
            <a:ext cx="8181594" cy="1203960"/>
          </a:xfrm>
        </p:spPr>
        <p:txBody>
          <a:bodyPr vert="horz" lIns="91440" tIns="45720" rIns="91440" bIns="45720" rtlCol="0" anchor="ctr">
            <a:normAutofit/>
          </a:bodyPr>
          <a:lstStyle/>
          <a:p>
            <a:pPr algn="ctr"/>
            <a:r>
              <a:rPr lang="en-US" sz="5700" kern="1200">
                <a:solidFill>
                  <a:schemeClr val="tx1"/>
                </a:solidFill>
                <a:latin typeface="+mj-lt"/>
                <a:ea typeface="+mj-ea"/>
                <a:cs typeface="+mj-cs"/>
              </a:rPr>
              <a:t>Benia’s Story</a:t>
            </a:r>
          </a:p>
        </p:txBody>
      </p:sp>
      <p:pic>
        <p:nvPicPr>
          <p:cNvPr id="5" name="Content Placeholder 4">
            <a:extLst>
              <a:ext uri="{FF2B5EF4-FFF2-40B4-BE49-F238E27FC236}">
                <a16:creationId xmlns:a16="http://schemas.microsoft.com/office/drawing/2014/main" id="{5145AB9C-A0CF-6AD0-2B40-B1DBB9B5F8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112" b="45601"/>
          <a:stretch/>
        </p:blipFill>
        <p:spPr bwMode="auto">
          <a:xfrm>
            <a:off x="4" y="-11"/>
            <a:ext cx="4571996"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a:noFill/>
        </p:spPr>
      </p:pic>
      <p:pic>
        <p:nvPicPr>
          <p:cNvPr id="4" name="Content Placeholder 3">
            <a:extLst>
              <a:ext uri="{FF2B5EF4-FFF2-40B4-BE49-F238E27FC236}">
                <a16:creationId xmlns:a16="http://schemas.microsoft.com/office/drawing/2014/main" id="{5BB28294-2842-F8A9-192A-662D2F90F16C}"/>
              </a:ext>
            </a:extLst>
          </p:cNvPr>
          <p:cNvPicPr>
            <a:picLocks noChangeAspect="1"/>
          </p:cNvPicPr>
          <p:nvPr/>
        </p:nvPicPr>
        <p:blipFill rotWithShape="1">
          <a:blip r:embed="rId3">
            <a:extLst>
              <a:ext uri="{28A0092B-C50C-407E-A947-70E740481C1C}">
                <a14:useLocalDpi xmlns:a14="http://schemas.microsoft.com/office/drawing/2010/main" val="0"/>
              </a:ext>
            </a:extLst>
          </a:blip>
          <a:srcRect t="22655" r="-2" b="36651"/>
          <a:stretch/>
        </p:blipFill>
        <p:spPr bwMode="auto">
          <a:xfrm>
            <a:off x="4514850" y="12"/>
            <a:ext cx="4629146"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a:noFill/>
        </p:spPr>
      </p:pic>
      <p:sp>
        <p:nvSpPr>
          <p:cNvPr id="34"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5598439"/>
            <a:ext cx="2468880" cy="18288"/>
          </a:xfrm>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302" y="4771"/>
                  <a:pt x="2469633" y="12323"/>
                  <a:pt x="2468880" y="18288"/>
                </a:cubicBezTo>
                <a:cubicBezTo>
                  <a:pt x="2229297" y="-14659"/>
                  <a:pt x="2066775" y="30253"/>
                  <a:pt x="1802282" y="18288"/>
                </a:cubicBezTo>
                <a:cubicBezTo>
                  <a:pt x="1537789" y="6323"/>
                  <a:pt x="1379930" y="22266"/>
                  <a:pt x="1209751" y="18288"/>
                </a:cubicBezTo>
                <a:cubicBezTo>
                  <a:pt x="1039572" y="14310"/>
                  <a:pt x="837025" y="12850"/>
                  <a:pt x="641909" y="18288"/>
                </a:cubicBezTo>
                <a:cubicBezTo>
                  <a:pt x="446793" y="23726"/>
                  <a:pt x="170561" y="18472"/>
                  <a:pt x="0" y="18288"/>
                </a:cubicBezTo>
                <a:cubicBezTo>
                  <a:pt x="841" y="12879"/>
                  <a:pt x="-726" y="3977"/>
                  <a:pt x="0" y="0"/>
                </a:cubicBezTo>
                <a:close/>
              </a:path>
              <a:path w="2468880" h="18288"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8266" y="8857"/>
                  <a:pt x="2469384" y="13619"/>
                  <a:pt x="2468880" y="18288"/>
                </a:cubicBezTo>
                <a:cubicBezTo>
                  <a:pt x="2271330" y="36599"/>
                  <a:pt x="2001027" y="31554"/>
                  <a:pt x="1876349" y="18288"/>
                </a:cubicBezTo>
                <a:cubicBezTo>
                  <a:pt x="1751671" y="5022"/>
                  <a:pt x="1364652" y="15063"/>
                  <a:pt x="1209751" y="18288"/>
                </a:cubicBezTo>
                <a:cubicBezTo>
                  <a:pt x="1054850" y="21513"/>
                  <a:pt x="748438" y="20074"/>
                  <a:pt x="617220" y="18288"/>
                </a:cubicBezTo>
                <a:cubicBezTo>
                  <a:pt x="486002" y="16502"/>
                  <a:pt x="237432" y="27200"/>
                  <a:pt x="0" y="18288"/>
                </a:cubicBezTo>
                <a:cubicBezTo>
                  <a:pt x="-487" y="10816"/>
                  <a:pt x="-839" y="605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133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520C2539-200C-384E-98BA-47C594C42A27}"/>
              </a:ext>
            </a:extLst>
          </p:cNvPr>
          <p:cNvSpPr>
            <a:spLocks noGrp="1"/>
          </p:cNvSpPr>
          <p:nvPr>
            <p:ph idx="1"/>
          </p:nvPr>
        </p:nvSpPr>
        <p:spPr>
          <a:xfrm>
            <a:off x="480060" y="2872899"/>
            <a:ext cx="3182691" cy="3320668"/>
          </a:xfrm>
        </p:spPr>
        <p:txBody>
          <a:bodyPr>
            <a:normAutofit/>
          </a:bodyPr>
          <a:lstStyle/>
          <a:p>
            <a:r>
              <a:rPr lang="en-US" sz="3200" dirty="0" err="1"/>
              <a:t>Benia</a:t>
            </a:r>
            <a:r>
              <a:rPr lang="en-US" sz="3200" dirty="0"/>
              <a:t> is now 5 </a:t>
            </a:r>
          </a:p>
          <a:p>
            <a:r>
              <a:rPr lang="en-US" sz="3200" dirty="0"/>
              <a:t>A happy boy who will soon be going to school</a:t>
            </a:r>
          </a:p>
        </p:txBody>
      </p:sp>
      <p:pic>
        <p:nvPicPr>
          <p:cNvPr id="4" name="Content Placeholder 3">
            <a:extLst>
              <a:ext uri="{FF2B5EF4-FFF2-40B4-BE49-F238E27FC236}">
                <a16:creationId xmlns:a16="http://schemas.microsoft.com/office/drawing/2014/main" id="{E425D1AF-6584-8699-4D21-235354F25EEA}"/>
              </a:ext>
            </a:extLst>
          </p:cNvPr>
          <p:cNvPicPr>
            <a:picLocks noChangeAspect="1"/>
          </p:cNvPicPr>
          <p:nvPr/>
        </p:nvPicPr>
        <p:blipFill rotWithShape="1">
          <a:blip r:embed="rId2">
            <a:extLst>
              <a:ext uri="{28A0092B-C50C-407E-A947-70E740481C1C}">
                <a14:useLocalDpi xmlns:a14="http://schemas.microsoft.com/office/drawing/2010/main" val="0"/>
              </a:ext>
            </a:extLst>
          </a:blip>
          <a:srcRect b="303"/>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726728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65552-C6FB-C7EA-FDED-72CFB2DA9EFF}"/>
              </a:ext>
            </a:extLst>
          </p:cNvPr>
          <p:cNvSpPr>
            <a:spLocks noGrp="1"/>
          </p:cNvSpPr>
          <p:nvPr>
            <p:ph type="title"/>
          </p:nvPr>
        </p:nvSpPr>
        <p:spPr/>
        <p:txBody>
          <a:bodyPr/>
          <a:lstStyle/>
          <a:p>
            <a:r>
              <a:rPr lang="en-US" dirty="0">
                <a:solidFill>
                  <a:schemeClr val="bg1"/>
                </a:solidFill>
              </a:rPr>
              <a:t>Any Questions?</a:t>
            </a:r>
            <a:endParaRPr lang="en-GB" dirty="0">
              <a:solidFill>
                <a:schemeClr val="bg1"/>
              </a:solidFill>
            </a:endParaRPr>
          </a:p>
        </p:txBody>
      </p:sp>
      <p:pic>
        <p:nvPicPr>
          <p:cNvPr id="6" name="Content Placeholder 5">
            <a:extLst>
              <a:ext uri="{FF2B5EF4-FFF2-40B4-BE49-F238E27FC236}">
                <a16:creationId xmlns:a16="http://schemas.microsoft.com/office/drawing/2014/main" id="{3E87C06E-0AE0-FD96-59CA-24B057B98B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108" y="1825625"/>
            <a:ext cx="5801784" cy="4351338"/>
          </a:xfrm>
        </p:spPr>
      </p:pic>
    </p:spTree>
    <p:extLst>
      <p:ext uri="{BB962C8B-B14F-4D97-AF65-F5344CB8AC3E}">
        <p14:creationId xmlns:p14="http://schemas.microsoft.com/office/powerpoint/2010/main" val="1576615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B4CB-30F4-429D-828D-00468857FE7A}"/>
              </a:ext>
            </a:extLst>
          </p:cNvPr>
          <p:cNvSpPr>
            <a:spLocks noGrp="1"/>
          </p:cNvSpPr>
          <p:nvPr>
            <p:ph type="title"/>
          </p:nvPr>
        </p:nvSpPr>
        <p:spPr/>
        <p:txBody>
          <a:bodyPr/>
          <a:lstStyle/>
          <a:p>
            <a:endParaRPr lang="en-GB"/>
          </a:p>
        </p:txBody>
      </p:sp>
      <p:pic>
        <p:nvPicPr>
          <p:cNvPr id="5" name="Content Placeholder 4" descr="A close up of a sign&#10;&#10;Description generated with high confidence">
            <a:extLst>
              <a:ext uri="{FF2B5EF4-FFF2-40B4-BE49-F238E27FC236}">
                <a16:creationId xmlns:a16="http://schemas.microsoft.com/office/drawing/2014/main" id="{89350008-0FDB-4CC1-B7EA-380FC8C854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0946" y="270711"/>
            <a:ext cx="8568741" cy="6426554"/>
          </a:xfrm>
        </p:spPr>
      </p:pic>
    </p:spTree>
    <p:extLst>
      <p:ext uri="{BB962C8B-B14F-4D97-AF65-F5344CB8AC3E}">
        <p14:creationId xmlns:p14="http://schemas.microsoft.com/office/powerpoint/2010/main" val="853609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BC7C8-DEA3-0D91-75D5-F046A96930A3}"/>
              </a:ext>
            </a:extLst>
          </p:cNvPr>
          <p:cNvSpPr>
            <a:spLocks noGrp="1"/>
          </p:cNvSpPr>
          <p:nvPr>
            <p:ph type="title"/>
          </p:nvPr>
        </p:nvSpPr>
        <p:spPr/>
        <p:txBody>
          <a:bodyPr/>
          <a:lstStyle/>
          <a:p>
            <a:r>
              <a:rPr lang="en-US" dirty="0">
                <a:solidFill>
                  <a:schemeClr val="bg1"/>
                </a:solidFill>
              </a:rPr>
              <a:t>Serengeti Sunset</a:t>
            </a:r>
            <a:endParaRPr lang="en-GB" dirty="0">
              <a:solidFill>
                <a:schemeClr val="bg1"/>
              </a:solidFill>
            </a:endParaRPr>
          </a:p>
        </p:txBody>
      </p:sp>
      <p:pic>
        <p:nvPicPr>
          <p:cNvPr id="5" name="Content Placeholder 4" descr="A tree in the sunset&#10;&#10;Description automatically generated">
            <a:extLst>
              <a:ext uri="{FF2B5EF4-FFF2-40B4-BE49-F238E27FC236}">
                <a16:creationId xmlns:a16="http://schemas.microsoft.com/office/drawing/2014/main" id="{392487F5-0B5F-09C1-A93F-BE2A195BA1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1108" y="1825625"/>
            <a:ext cx="5801784" cy="4351338"/>
          </a:xfrm>
        </p:spPr>
      </p:pic>
    </p:spTree>
    <p:extLst>
      <p:ext uri="{BB962C8B-B14F-4D97-AF65-F5344CB8AC3E}">
        <p14:creationId xmlns:p14="http://schemas.microsoft.com/office/powerpoint/2010/main" val="2267656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B3526-2A56-EE2C-7599-9DCB6CEECEA6}"/>
              </a:ext>
            </a:extLst>
          </p:cNvPr>
          <p:cNvSpPr>
            <a:spLocks noGrp="1"/>
          </p:cNvSpPr>
          <p:nvPr>
            <p:ph type="title"/>
          </p:nvPr>
        </p:nvSpPr>
        <p:spPr/>
        <p:txBody>
          <a:bodyPr/>
          <a:lstStyle/>
          <a:p>
            <a:r>
              <a:rPr lang="en-US" dirty="0">
                <a:solidFill>
                  <a:schemeClr val="bg1"/>
                </a:solidFill>
              </a:rPr>
              <a:t>Tanzanian Safari</a:t>
            </a:r>
            <a:endParaRPr lang="en-GB" dirty="0">
              <a:solidFill>
                <a:schemeClr val="bg1"/>
              </a:solidFill>
            </a:endParaRPr>
          </a:p>
        </p:txBody>
      </p:sp>
      <p:pic>
        <p:nvPicPr>
          <p:cNvPr id="9" name="Content Placeholder 8" descr="An elephant standing in a field&#10;&#10;Description automatically generated">
            <a:extLst>
              <a:ext uri="{FF2B5EF4-FFF2-40B4-BE49-F238E27FC236}">
                <a16:creationId xmlns:a16="http://schemas.microsoft.com/office/drawing/2014/main" id="{D07D5F99-7BA4-162E-9383-8DD2859377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108" y="1825625"/>
            <a:ext cx="5801784" cy="4351338"/>
          </a:xfrm>
        </p:spPr>
      </p:pic>
    </p:spTree>
    <p:extLst>
      <p:ext uri="{BB962C8B-B14F-4D97-AF65-F5344CB8AC3E}">
        <p14:creationId xmlns:p14="http://schemas.microsoft.com/office/powerpoint/2010/main" val="3666633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1472A-72E2-D5AC-253E-F1776D50366B}"/>
              </a:ext>
            </a:extLst>
          </p:cNvPr>
          <p:cNvSpPr>
            <a:spLocks noGrp="1"/>
          </p:cNvSpPr>
          <p:nvPr>
            <p:ph type="title"/>
          </p:nvPr>
        </p:nvSpPr>
        <p:spPr>
          <a:xfrm>
            <a:off x="857250" y="365126"/>
            <a:ext cx="7886700" cy="1325563"/>
          </a:xfrm>
        </p:spPr>
        <p:txBody>
          <a:bodyPr/>
          <a:lstStyle/>
          <a:p>
            <a:r>
              <a:rPr lang="en-US" dirty="0">
                <a:solidFill>
                  <a:schemeClr val="bg1"/>
                </a:solidFill>
              </a:rPr>
              <a:t>Majestic Giraffes</a:t>
            </a:r>
            <a:endParaRPr lang="en-GB" dirty="0">
              <a:solidFill>
                <a:schemeClr val="bg1"/>
              </a:solidFill>
            </a:endParaRPr>
          </a:p>
        </p:txBody>
      </p:sp>
      <p:pic>
        <p:nvPicPr>
          <p:cNvPr id="5" name="Content Placeholder 4" descr="A giraffe and zebras eating from a tree&#10;&#10;Description automatically generated">
            <a:extLst>
              <a:ext uri="{FF2B5EF4-FFF2-40B4-BE49-F238E27FC236}">
                <a16:creationId xmlns:a16="http://schemas.microsoft.com/office/drawing/2014/main" id="{7782474A-7E37-7FA0-7218-AC66CDCBC9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161379" y="2431458"/>
            <a:ext cx="4821240" cy="3615929"/>
          </a:xfrm>
        </p:spPr>
      </p:pic>
    </p:spTree>
    <p:extLst>
      <p:ext uri="{BB962C8B-B14F-4D97-AF65-F5344CB8AC3E}">
        <p14:creationId xmlns:p14="http://schemas.microsoft.com/office/powerpoint/2010/main" val="1044347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EA92-C977-EBCE-5488-EB0C4EA0C490}"/>
              </a:ext>
            </a:extLst>
          </p:cNvPr>
          <p:cNvSpPr>
            <a:spLocks noGrp="1"/>
          </p:cNvSpPr>
          <p:nvPr>
            <p:ph type="title"/>
          </p:nvPr>
        </p:nvSpPr>
        <p:spPr/>
        <p:txBody>
          <a:bodyPr/>
          <a:lstStyle/>
          <a:p>
            <a:r>
              <a:rPr lang="en-US" dirty="0">
                <a:solidFill>
                  <a:schemeClr val="bg1"/>
                </a:solidFill>
              </a:rPr>
              <a:t>Camouflaged</a:t>
            </a:r>
            <a:r>
              <a:rPr lang="en-US" dirty="0"/>
              <a:t> </a:t>
            </a:r>
            <a:r>
              <a:rPr lang="en-US" dirty="0">
                <a:solidFill>
                  <a:schemeClr val="bg1"/>
                </a:solidFill>
              </a:rPr>
              <a:t>Leopards</a:t>
            </a:r>
            <a:endParaRPr lang="en-GB" dirty="0">
              <a:solidFill>
                <a:schemeClr val="bg1"/>
              </a:solidFill>
            </a:endParaRPr>
          </a:p>
        </p:txBody>
      </p:sp>
      <p:pic>
        <p:nvPicPr>
          <p:cNvPr id="5" name="Content Placeholder 4" descr="A leopard cub in a tree&#10;&#10;Description automatically generated">
            <a:extLst>
              <a:ext uri="{FF2B5EF4-FFF2-40B4-BE49-F238E27FC236}">
                <a16:creationId xmlns:a16="http://schemas.microsoft.com/office/drawing/2014/main" id="{ABF53DE8-130B-F650-5D07-1C9E7D9A2A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108" y="1825625"/>
            <a:ext cx="5801784" cy="4351338"/>
          </a:xfrm>
        </p:spPr>
      </p:pic>
    </p:spTree>
    <p:extLst>
      <p:ext uri="{BB962C8B-B14F-4D97-AF65-F5344CB8AC3E}">
        <p14:creationId xmlns:p14="http://schemas.microsoft.com/office/powerpoint/2010/main" val="2280723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E496-9004-3764-954A-1961C794A76D}"/>
              </a:ext>
            </a:extLst>
          </p:cNvPr>
          <p:cNvSpPr>
            <a:spLocks noGrp="1"/>
          </p:cNvSpPr>
          <p:nvPr>
            <p:ph type="title"/>
          </p:nvPr>
        </p:nvSpPr>
        <p:spPr/>
        <p:txBody>
          <a:bodyPr/>
          <a:lstStyle/>
          <a:p>
            <a:endParaRPr lang="en-GB"/>
          </a:p>
        </p:txBody>
      </p:sp>
      <p:pic>
        <p:nvPicPr>
          <p:cNvPr id="5" name="Content Placeholder 4" descr="A couple of zebras in a field&#10;&#10;Description automatically generated">
            <a:extLst>
              <a:ext uri="{FF2B5EF4-FFF2-40B4-BE49-F238E27FC236}">
                <a16:creationId xmlns:a16="http://schemas.microsoft.com/office/drawing/2014/main" id="{2055D927-E69A-3DC3-28BE-E84F7F2C62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108" y="1825625"/>
            <a:ext cx="5801784" cy="4351338"/>
          </a:xfrm>
        </p:spPr>
      </p:pic>
      <p:pic>
        <p:nvPicPr>
          <p:cNvPr id="7" name="Picture 6" descr="A group of people posing for a photo&#10;&#10;Description automatically generated">
            <a:extLst>
              <a:ext uri="{FF2B5EF4-FFF2-40B4-BE49-F238E27FC236}">
                <a16:creationId xmlns:a16="http://schemas.microsoft.com/office/drawing/2014/main" id="{00394910-A8F9-DF43-5D7F-B52631A11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0064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0D0C-C2D5-4791-B9D7-9F7F6C68E967}"/>
              </a:ext>
            </a:extLst>
          </p:cNvPr>
          <p:cNvSpPr>
            <a:spLocks noGrp="1"/>
          </p:cNvSpPr>
          <p:nvPr>
            <p:ph type="title"/>
          </p:nvPr>
        </p:nvSpPr>
        <p:spPr/>
        <p:txBody>
          <a:bodyPr/>
          <a:lstStyle/>
          <a:p>
            <a:endParaRPr lang="en-GB"/>
          </a:p>
        </p:txBody>
      </p:sp>
      <p:pic>
        <p:nvPicPr>
          <p:cNvPr id="4" name="Picture 3" descr="A store front at day&#10;&#10;Description automatically generated">
            <a:extLst>
              <a:ext uri="{FF2B5EF4-FFF2-40B4-BE49-F238E27FC236}">
                <a16:creationId xmlns:a16="http://schemas.microsoft.com/office/drawing/2014/main" id="{B3373C67-2C78-45F5-AF3F-A9A1B0120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6023"/>
            <a:ext cx="9144000" cy="6858000"/>
          </a:xfrm>
          <a:prstGeom prst="rect">
            <a:avLst/>
          </a:prstGeom>
        </p:spPr>
      </p:pic>
    </p:spTree>
    <p:extLst>
      <p:ext uri="{BB962C8B-B14F-4D97-AF65-F5344CB8AC3E}">
        <p14:creationId xmlns:p14="http://schemas.microsoft.com/office/powerpoint/2010/main" val="549785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2B7D3-5BED-4B25-9332-478C3025BB8A}"/>
              </a:ext>
            </a:extLst>
          </p:cNvPr>
          <p:cNvSpPr>
            <a:spLocks noGrp="1"/>
          </p:cNvSpPr>
          <p:nvPr>
            <p:ph type="title"/>
          </p:nvPr>
        </p:nvSpPr>
        <p:spPr/>
        <p:txBody>
          <a:bodyPr/>
          <a:lstStyle/>
          <a:p>
            <a:endParaRPr lang="en-GB"/>
          </a:p>
        </p:txBody>
      </p:sp>
      <p:pic>
        <p:nvPicPr>
          <p:cNvPr id="5" name="Content Placeholder 4" descr="A group of people standing in front of a building&#10;&#10;Description automatically generated">
            <a:extLst>
              <a:ext uri="{FF2B5EF4-FFF2-40B4-BE49-F238E27FC236}">
                <a16:creationId xmlns:a16="http://schemas.microsoft.com/office/drawing/2014/main" id="{1DADC6B9-5D03-44EF-AD93-1D81D08623D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376" y="-121920"/>
            <a:ext cx="8987248" cy="6740434"/>
          </a:xfrm>
        </p:spPr>
      </p:pic>
    </p:spTree>
    <p:extLst>
      <p:ext uri="{BB962C8B-B14F-4D97-AF65-F5344CB8AC3E}">
        <p14:creationId xmlns:p14="http://schemas.microsoft.com/office/powerpoint/2010/main" val="27016675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935</Words>
  <Application>Microsoft Office PowerPoint</Application>
  <PresentationFormat>On-screen Show (4:3)</PresentationFormat>
  <Paragraphs>82</Paragraphs>
  <Slides>26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MARA REGION </vt:lpstr>
      <vt:lpstr>Serengeti Sunset</vt:lpstr>
      <vt:lpstr>Tanzanian Safari</vt:lpstr>
      <vt:lpstr>Majestic Giraffes</vt:lpstr>
      <vt:lpstr>Camouflaged Leopards</vt:lpstr>
      <vt:lpstr>PowerPoint Presentation</vt:lpstr>
      <vt:lpstr>PowerPoint Presentation</vt:lpstr>
      <vt:lpstr>PowerPoint Presentation</vt:lpstr>
      <vt:lpstr>FGM or Female Genital Mutilation</vt:lpstr>
      <vt:lpstr>FGM or Female Genital Mutilation</vt:lpstr>
      <vt:lpstr>Pili and Jackline</vt:lpstr>
      <vt:lpstr>PowerPoint Presentation</vt:lpstr>
      <vt:lpstr>Life at the Safe House –   In the grounds</vt:lpstr>
      <vt:lpstr>The Dorms – girls will be girls!</vt:lpstr>
      <vt:lpstr>Signs in the villages – No to FGM</vt:lpstr>
      <vt:lpstr>Funding is needed for vocational teaching…</vt:lpstr>
      <vt:lpstr>And transport – to go to the villages to teach against FGM practices</vt:lpstr>
      <vt:lpstr>And school transport – funds are needed for fuel and upkeep and the drivers</vt:lpstr>
      <vt:lpstr>And to get the hall and kitchen fully operational </vt:lpstr>
      <vt:lpstr>PowerPoint Presentation</vt:lpstr>
      <vt:lpstr>Safe House Stories  Mung ‘Osi’s Story</vt:lpstr>
      <vt:lpstr>Benia’s Story</vt:lpstr>
      <vt:lpstr>PowerPoint Presentation</vt:lpstr>
      <vt:lpstr>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mclean</dc:creator>
  <cp:lastModifiedBy>Rebecca Cain</cp:lastModifiedBy>
  <cp:revision>21</cp:revision>
  <dcterms:created xsi:type="dcterms:W3CDTF">2019-04-25T14:14:37Z</dcterms:created>
  <dcterms:modified xsi:type="dcterms:W3CDTF">2025-02-18T17:56:53Z</dcterms:modified>
</cp:coreProperties>
</file>